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1" r:id="rId1"/>
  </p:sldMasterIdLst>
  <p:notesMasterIdLst>
    <p:notesMasterId r:id="rId32"/>
  </p:notesMasterIdLst>
  <p:sldIdLst>
    <p:sldId id="256" r:id="rId2"/>
    <p:sldId id="329" r:id="rId3"/>
    <p:sldId id="357" r:id="rId4"/>
    <p:sldId id="358" r:id="rId5"/>
    <p:sldId id="359" r:id="rId6"/>
    <p:sldId id="360" r:id="rId7"/>
    <p:sldId id="332" r:id="rId8"/>
    <p:sldId id="340" r:id="rId9"/>
    <p:sldId id="337" r:id="rId10"/>
    <p:sldId id="361" r:id="rId11"/>
    <p:sldId id="376" r:id="rId12"/>
    <p:sldId id="373" r:id="rId13"/>
    <p:sldId id="365" r:id="rId14"/>
    <p:sldId id="366" r:id="rId15"/>
    <p:sldId id="344" r:id="rId16"/>
    <p:sldId id="343" r:id="rId17"/>
    <p:sldId id="342" r:id="rId18"/>
    <p:sldId id="364" r:id="rId19"/>
    <p:sldId id="368" r:id="rId20"/>
    <p:sldId id="362" r:id="rId21"/>
    <p:sldId id="363" r:id="rId22"/>
    <p:sldId id="346" r:id="rId23"/>
    <p:sldId id="345" r:id="rId24"/>
    <p:sldId id="374" r:id="rId25"/>
    <p:sldId id="369" r:id="rId26"/>
    <p:sldId id="370" r:id="rId27"/>
    <p:sldId id="371" r:id="rId28"/>
    <p:sldId id="372" r:id="rId29"/>
    <p:sldId id="379" r:id="rId30"/>
    <p:sldId id="356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6E49"/>
    <a:srgbClr val="D96E33"/>
    <a:srgbClr val="074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94" autoAdjust="0"/>
    <p:restoredTop sz="94714"/>
  </p:normalViewPr>
  <p:slideViewPr>
    <p:cSldViewPr snapToGrid="0" snapToObjects="1">
      <p:cViewPr>
        <p:scale>
          <a:sx n="76" d="100"/>
          <a:sy n="76" d="100"/>
        </p:scale>
        <p:origin x="-270" y="-72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BA91F1-7E8C-41C9-A838-D658A98417D5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A97DD9A-212E-426A-9594-7FEEEC4E1E2E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CONSCIOUS     =    CONSCIENTIOUS</a:t>
          </a:r>
        </a:p>
      </dgm:t>
    </dgm:pt>
    <dgm:pt modelId="{CFB8B198-74C4-4710-BA7C-5F16A52BB9D3}" type="parTrans" cxnId="{6EE1A5DD-79E9-4FC2-BFBE-DA7B4C71D980}">
      <dgm:prSet/>
      <dgm:spPr/>
      <dgm:t>
        <a:bodyPr/>
        <a:lstStyle/>
        <a:p>
          <a:endParaRPr lang="en-US"/>
        </a:p>
      </dgm:t>
    </dgm:pt>
    <dgm:pt modelId="{A822033B-D112-4812-B9AC-0AEDBC4B3389}" type="sibTrans" cxnId="{6EE1A5DD-79E9-4FC2-BFBE-DA7B4C71D980}">
      <dgm:prSet/>
      <dgm:spPr/>
      <dgm:t>
        <a:bodyPr/>
        <a:lstStyle/>
        <a:p>
          <a:endParaRPr lang="en-US"/>
        </a:p>
      </dgm:t>
    </dgm:pt>
    <dgm:pt modelId="{B7F093E9-7C2E-44B4-8B3B-6CBE0FE3E35E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LOOK AT THINGS DIFFERENTLY</a:t>
          </a:r>
        </a:p>
      </dgm:t>
    </dgm:pt>
    <dgm:pt modelId="{975EB889-7FE2-4B31-A57C-D6644EDC0C5B}" type="parTrans" cxnId="{05382DB0-93E0-41A2-9F05-DBE0C57CD836}">
      <dgm:prSet/>
      <dgm:spPr/>
      <dgm:t>
        <a:bodyPr/>
        <a:lstStyle/>
        <a:p>
          <a:endParaRPr lang="en-US"/>
        </a:p>
      </dgm:t>
    </dgm:pt>
    <dgm:pt modelId="{A2D02C68-2709-4715-A187-1730828C882F}" type="sibTrans" cxnId="{05382DB0-93E0-41A2-9F05-DBE0C57CD836}">
      <dgm:prSet/>
      <dgm:spPr/>
      <dgm:t>
        <a:bodyPr/>
        <a:lstStyle/>
        <a:p>
          <a:endParaRPr lang="en-US"/>
        </a:p>
      </dgm:t>
    </dgm:pt>
    <dgm:pt modelId="{9767D06C-E342-4313-B844-7CBE4BE72372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USE WHAT YOU HAVE ALREADY</a:t>
          </a:r>
        </a:p>
      </dgm:t>
    </dgm:pt>
    <dgm:pt modelId="{07642ABB-36AA-4345-A138-3BA34143FF70}" type="parTrans" cxnId="{1F9E31E8-2B2E-4F8E-AA9B-B5366FE84796}">
      <dgm:prSet/>
      <dgm:spPr/>
      <dgm:t>
        <a:bodyPr/>
        <a:lstStyle/>
        <a:p>
          <a:endParaRPr lang="en-US"/>
        </a:p>
      </dgm:t>
    </dgm:pt>
    <dgm:pt modelId="{5B3210CA-F7F6-43EC-9250-21702872AB7F}" type="sibTrans" cxnId="{1F9E31E8-2B2E-4F8E-AA9B-B5366FE84796}">
      <dgm:prSet/>
      <dgm:spPr/>
      <dgm:t>
        <a:bodyPr/>
        <a:lstStyle/>
        <a:p>
          <a:endParaRPr lang="en-US"/>
        </a:p>
      </dgm:t>
    </dgm:pt>
    <dgm:pt modelId="{45D65E2E-57FB-46B9-A23E-155578272902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Be Attentive</a:t>
          </a:r>
        </a:p>
      </dgm:t>
    </dgm:pt>
    <dgm:pt modelId="{D504A610-38C8-4BDE-BB8B-E71AB9A63BD2}" type="parTrans" cxnId="{FE68F8E0-776A-49A3-8850-D44015EFEFE4}">
      <dgm:prSet/>
      <dgm:spPr/>
      <dgm:t>
        <a:bodyPr/>
        <a:lstStyle/>
        <a:p>
          <a:endParaRPr lang="en-US"/>
        </a:p>
      </dgm:t>
    </dgm:pt>
    <dgm:pt modelId="{C35F0E74-D801-4FFD-B331-4EF428DDF3B5}" type="sibTrans" cxnId="{FE68F8E0-776A-49A3-8850-D44015EFEFE4}">
      <dgm:prSet/>
      <dgm:spPr/>
      <dgm:t>
        <a:bodyPr/>
        <a:lstStyle/>
        <a:p>
          <a:endParaRPr lang="en-US"/>
        </a:p>
      </dgm:t>
    </dgm:pt>
    <dgm:pt modelId="{6F3E996A-0AA3-4EE3-B260-122F07FC63B9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Create Accountability</a:t>
          </a:r>
        </a:p>
      </dgm:t>
    </dgm:pt>
    <dgm:pt modelId="{C5F8FC29-3CC2-48C8-A0BA-184301B9A503}" type="parTrans" cxnId="{8EA684B7-844F-4D1A-913B-4AA924E72F75}">
      <dgm:prSet/>
      <dgm:spPr/>
      <dgm:t>
        <a:bodyPr/>
        <a:lstStyle/>
        <a:p>
          <a:endParaRPr lang="en-US"/>
        </a:p>
      </dgm:t>
    </dgm:pt>
    <dgm:pt modelId="{4960F7FB-C4ED-4761-9484-C868EE2CA5D8}" type="sibTrans" cxnId="{8EA684B7-844F-4D1A-913B-4AA924E72F75}">
      <dgm:prSet/>
      <dgm:spPr/>
      <dgm:t>
        <a:bodyPr/>
        <a:lstStyle/>
        <a:p>
          <a:endParaRPr lang="en-US"/>
        </a:p>
      </dgm:t>
    </dgm:pt>
    <dgm:pt modelId="{3D6FB82D-8702-4FD5-B446-B15492C8E8D3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How will your financial decisions today affect your future?</a:t>
          </a:r>
        </a:p>
      </dgm:t>
    </dgm:pt>
    <dgm:pt modelId="{01064A5F-A089-4040-BEA5-E691D4390BDE}" type="parTrans" cxnId="{8C4DF61B-AB41-4B3C-AC5A-E6632D6E5366}">
      <dgm:prSet/>
      <dgm:spPr/>
      <dgm:t>
        <a:bodyPr/>
        <a:lstStyle/>
        <a:p>
          <a:endParaRPr lang="en-US"/>
        </a:p>
      </dgm:t>
    </dgm:pt>
    <dgm:pt modelId="{C0A9B8D0-1A45-4904-98C0-4C9491006681}" type="sibTrans" cxnId="{8C4DF61B-AB41-4B3C-AC5A-E6632D6E5366}">
      <dgm:prSet/>
      <dgm:spPr/>
      <dgm:t>
        <a:bodyPr/>
        <a:lstStyle/>
        <a:p>
          <a:endParaRPr lang="en-US"/>
        </a:p>
      </dgm:t>
    </dgm:pt>
    <dgm:pt modelId="{4AD13E16-C8EF-4219-ADEC-3EFA367F63FB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Just do it differently</a:t>
          </a:r>
        </a:p>
      </dgm:t>
    </dgm:pt>
    <dgm:pt modelId="{C2D82D0B-71BA-449B-9321-1F02F63BBED8}" type="parTrans" cxnId="{359D3EBF-2FA2-42B9-BDAA-062B1B914EC4}">
      <dgm:prSet/>
      <dgm:spPr/>
      <dgm:t>
        <a:bodyPr/>
        <a:lstStyle/>
        <a:p>
          <a:endParaRPr lang="en-US"/>
        </a:p>
      </dgm:t>
    </dgm:pt>
    <dgm:pt modelId="{7C9354BF-915D-40A9-977F-DCD4C79AE9A4}" type="sibTrans" cxnId="{359D3EBF-2FA2-42B9-BDAA-062B1B914EC4}">
      <dgm:prSet/>
      <dgm:spPr/>
      <dgm:t>
        <a:bodyPr/>
        <a:lstStyle/>
        <a:p>
          <a:endParaRPr lang="en-US"/>
        </a:p>
      </dgm:t>
    </dgm:pt>
    <dgm:pt modelId="{3E7EA73E-1BB6-4555-8605-8FDF198E6913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Thinking and doing for today </a:t>
          </a:r>
          <a:r>
            <a:rPr lang="en-US" b="1" i="1" dirty="0">
              <a:latin typeface="Book Antiqua" panose="02040602050305030304" pitchFamily="18" charset="0"/>
            </a:rPr>
            <a:t>and</a:t>
          </a:r>
          <a:r>
            <a:rPr lang="en-US" dirty="0">
              <a:latin typeface="Book Antiqua" panose="02040602050305030304" pitchFamily="18" charset="0"/>
            </a:rPr>
            <a:t> tomorrow</a:t>
          </a:r>
        </a:p>
      </dgm:t>
    </dgm:pt>
    <dgm:pt modelId="{357AD559-38D4-401F-91C8-F02D36878D82}" type="parTrans" cxnId="{F7384945-CF78-49A8-BA41-6C45B9BC05CA}">
      <dgm:prSet/>
      <dgm:spPr/>
      <dgm:t>
        <a:bodyPr/>
        <a:lstStyle/>
        <a:p>
          <a:endParaRPr lang="en-US"/>
        </a:p>
      </dgm:t>
    </dgm:pt>
    <dgm:pt modelId="{6541D013-308F-4E51-A7DF-D7E3DEAFADC7}" type="sibTrans" cxnId="{F7384945-CF78-49A8-BA41-6C45B9BC05CA}">
      <dgm:prSet/>
      <dgm:spPr/>
      <dgm:t>
        <a:bodyPr/>
        <a:lstStyle/>
        <a:p>
          <a:endParaRPr lang="en-US"/>
        </a:p>
      </dgm:t>
    </dgm:pt>
    <dgm:pt modelId="{9F35F9ED-DE39-4F21-9CAA-70F38DE841C2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KISS IT:  Keep It SIMPLY SIMPLE</a:t>
          </a:r>
        </a:p>
      </dgm:t>
    </dgm:pt>
    <dgm:pt modelId="{BCD38893-1D87-480C-AF66-8180B5300464}" type="parTrans" cxnId="{3E431339-4DC7-42AE-90C8-1428C62E3F68}">
      <dgm:prSet/>
      <dgm:spPr/>
      <dgm:t>
        <a:bodyPr/>
        <a:lstStyle/>
        <a:p>
          <a:endParaRPr lang="en-US"/>
        </a:p>
      </dgm:t>
    </dgm:pt>
    <dgm:pt modelId="{39FAE47B-0123-4733-A2FB-00105ADFCB76}" type="sibTrans" cxnId="{3E431339-4DC7-42AE-90C8-1428C62E3F68}">
      <dgm:prSet/>
      <dgm:spPr/>
      <dgm:t>
        <a:bodyPr/>
        <a:lstStyle/>
        <a:p>
          <a:endParaRPr lang="en-US"/>
        </a:p>
      </dgm:t>
    </dgm:pt>
    <dgm:pt modelId="{E025C8CF-4D64-47C5-AE7E-5847EED08067}">
      <dgm:prSet phldrT="[Text]"/>
      <dgm:spPr/>
      <dgm:t>
        <a:bodyPr/>
        <a:lstStyle/>
        <a:p>
          <a:r>
            <a:rPr lang="en-US" dirty="0">
              <a:latin typeface="Book Antiqua" panose="02040602050305030304" pitchFamily="18" charset="0"/>
            </a:rPr>
            <a:t>Your Employee Benefits can be a key component to  building your wealth</a:t>
          </a:r>
        </a:p>
      </dgm:t>
    </dgm:pt>
    <dgm:pt modelId="{470A2515-D0E2-4928-A491-9E1189C3700C}" type="parTrans" cxnId="{9DAE443E-0D70-40FE-BE0D-6A211666FFC4}">
      <dgm:prSet/>
      <dgm:spPr/>
      <dgm:t>
        <a:bodyPr/>
        <a:lstStyle/>
        <a:p>
          <a:endParaRPr lang="en-US"/>
        </a:p>
      </dgm:t>
    </dgm:pt>
    <dgm:pt modelId="{4C67992C-15F8-43C9-8EAC-C88BD20E5535}" type="sibTrans" cxnId="{9DAE443E-0D70-40FE-BE0D-6A211666FFC4}">
      <dgm:prSet/>
      <dgm:spPr/>
      <dgm:t>
        <a:bodyPr/>
        <a:lstStyle/>
        <a:p>
          <a:endParaRPr lang="en-US"/>
        </a:p>
      </dgm:t>
    </dgm:pt>
    <dgm:pt modelId="{85D9B2C0-CDE6-4D78-A23A-848F9560807C}">
      <dgm:prSet phldrT="[Text]"/>
      <dgm:spPr/>
      <dgm:t>
        <a:bodyPr/>
        <a:lstStyle/>
        <a:p>
          <a:r>
            <a:rPr lang="en-US">
              <a:latin typeface="Book Antiqua" panose="02040602050305030304" pitchFamily="18" charset="0"/>
            </a:rPr>
            <a:t>Think outside the Box</a:t>
          </a:r>
          <a:endParaRPr lang="en-US" dirty="0">
            <a:latin typeface="Book Antiqua" panose="02040602050305030304" pitchFamily="18" charset="0"/>
          </a:endParaRPr>
        </a:p>
      </dgm:t>
    </dgm:pt>
    <dgm:pt modelId="{6943F557-9799-47C0-BA6B-284FBE41BE4A}" type="parTrans" cxnId="{4917FC61-AFDE-4075-BD4B-9B5D347F5E39}">
      <dgm:prSet/>
      <dgm:spPr/>
      <dgm:t>
        <a:bodyPr/>
        <a:lstStyle/>
        <a:p>
          <a:endParaRPr lang="en-US"/>
        </a:p>
      </dgm:t>
    </dgm:pt>
    <dgm:pt modelId="{0071089A-3EFD-4AD6-BFE4-C6336AF8D8B9}" type="sibTrans" cxnId="{4917FC61-AFDE-4075-BD4B-9B5D347F5E39}">
      <dgm:prSet/>
      <dgm:spPr/>
      <dgm:t>
        <a:bodyPr/>
        <a:lstStyle/>
        <a:p>
          <a:endParaRPr lang="en-US"/>
        </a:p>
      </dgm:t>
    </dgm:pt>
    <dgm:pt modelId="{4D648766-8AD6-4203-8AD4-A35474D7E9CA}" type="pres">
      <dgm:prSet presAssocID="{1DBA91F1-7E8C-41C9-A838-D658A98417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71B686-95CD-4BF1-8544-5470C2A3DAF7}" type="pres">
      <dgm:prSet presAssocID="{9A97DD9A-212E-426A-9594-7FEEEC4E1E2E}" presName="linNode" presStyleCnt="0"/>
      <dgm:spPr/>
    </dgm:pt>
    <dgm:pt modelId="{4A467C58-F629-4C21-B83C-486A50A740A2}" type="pres">
      <dgm:prSet presAssocID="{9A97DD9A-212E-426A-9594-7FEEEC4E1E2E}" presName="parentText" presStyleLbl="node1" presStyleIdx="0" presStyleCnt="3" custScaleY="104774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930FB6-AF80-4F01-8BB8-9642AF88F228}" type="pres">
      <dgm:prSet presAssocID="{9A97DD9A-212E-426A-9594-7FEEEC4E1E2E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EAAD43-5C3F-4066-97C7-79779BD591DC}" type="pres">
      <dgm:prSet presAssocID="{A822033B-D112-4812-B9AC-0AEDBC4B3389}" presName="sp" presStyleCnt="0"/>
      <dgm:spPr/>
    </dgm:pt>
    <dgm:pt modelId="{7BF5199A-EE0B-44E6-BF84-FB30DCBDCF2F}" type="pres">
      <dgm:prSet presAssocID="{B7F093E9-7C2E-44B4-8B3B-6CBE0FE3E35E}" presName="linNode" presStyleCnt="0"/>
      <dgm:spPr/>
    </dgm:pt>
    <dgm:pt modelId="{518250BB-2AF0-4356-AA67-865A5341FD5F}" type="pres">
      <dgm:prSet presAssocID="{B7F093E9-7C2E-44B4-8B3B-6CBE0FE3E35E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984D38-B7F6-4C37-8A5C-5B781C3D911E}" type="pres">
      <dgm:prSet presAssocID="{B7F093E9-7C2E-44B4-8B3B-6CBE0FE3E35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0DD1DE-56AA-45AE-828B-73102566967A}" type="pres">
      <dgm:prSet presAssocID="{A2D02C68-2709-4715-A187-1730828C882F}" presName="sp" presStyleCnt="0"/>
      <dgm:spPr/>
    </dgm:pt>
    <dgm:pt modelId="{2452865C-7F33-4067-8A42-C23D7B1D304E}" type="pres">
      <dgm:prSet presAssocID="{9767D06C-E342-4313-B844-7CBE4BE72372}" presName="linNode" presStyleCnt="0"/>
      <dgm:spPr/>
    </dgm:pt>
    <dgm:pt modelId="{C815E348-6E75-4654-A9B4-D0BF314CB1CA}" type="pres">
      <dgm:prSet presAssocID="{9767D06C-E342-4313-B844-7CBE4BE7237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0350DE-6A0A-430D-8830-3E32AC0508A9}" type="pres">
      <dgm:prSet presAssocID="{9767D06C-E342-4313-B844-7CBE4BE7237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9E31E8-2B2E-4F8E-AA9B-B5366FE84796}" srcId="{1DBA91F1-7E8C-41C9-A838-D658A98417D5}" destId="{9767D06C-E342-4313-B844-7CBE4BE72372}" srcOrd="2" destOrd="0" parTransId="{07642ABB-36AA-4345-A138-3BA34143FF70}" sibTransId="{5B3210CA-F7F6-43EC-9250-21702872AB7F}"/>
    <dgm:cxn modelId="{929FFD89-C774-4619-923E-5C9CD7A63410}" type="presOf" srcId="{E025C8CF-4D64-47C5-AE7E-5847EED08067}" destId="{A0930FB6-AF80-4F01-8BB8-9642AF88F228}" srcOrd="0" destOrd="2" presId="urn:microsoft.com/office/officeart/2005/8/layout/vList5"/>
    <dgm:cxn modelId="{9C48F8D3-E20B-4304-B417-3AE19504FBA8}" type="presOf" srcId="{B7F093E9-7C2E-44B4-8B3B-6CBE0FE3E35E}" destId="{518250BB-2AF0-4356-AA67-865A5341FD5F}" srcOrd="0" destOrd="0" presId="urn:microsoft.com/office/officeart/2005/8/layout/vList5"/>
    <dgm:cxn modelId="{4917FC61-AFDE-4075-BD4B-9B5D347F5E39}" srcId="{9767D06C-E342-4313-B844-7CBE4BE72372}" destId="{85D9B2C0-CDE6-4D78-A23A-848F9560807C}" srcOrd="1" destOrd="0" parTransId="{6943F557-9799-47C0-BA6B-284FBE41BE4A}" sibTransId="{0071089A-3EFD-4AD6-BFE4-C6336AF8D8B9}"/>
    <dgm:cxn modelId="{FE68F8E0-776A-49A3-8850-D44015EFEFE4}" srcId="{9A97DD9A-212E-426A-9594-7FEEEC4E1E2E}" destId="{45D65E2E-57FB-46B9-A23E-155578272902}" srcOrd="0" destOrd="0" parTransId="{D504A610-38C8-4BDE-BB8B-E71AB9A63BD2}" sibTransId="{C35F0E74-D801-4FFD-B331-4EF428DDF3B5}"/>
    <dgm:cxn modelId="{F613B267-4988-4C43-B220-DB18F77E6989}" type="presOf" srcId="{1DBA91F1-7E8C-41C9-A838-D658A98417D5}" destId="{4D648766-8AD6-4203-8AD4-A35474D7E9CA}" srcOrd="0" destOrd="0" presId="urn:microsoft.com/office/officeart/2005/8/layout/vList5"/>
    <dgm:cxn modelId="{3E431339-4DC7-42AE-90C8-1428C62E3F68}" srcId="{9767D06C-E342-4313-B844-7CBE4BE72372}" destId="{9F35F9ED-DE39-4F21-9CAA-70F38DE841C2}" srcOrd="2" destOrd="0" parTransId="{BCD38893-1D87-480C-AF66-8180B5300464}" sibTransId="{39FAE47B-0123-4733-A2FB-00105ADFCB76}"/>
    <dgm:cxn modelId="{8EA684B7-844F-4D1A-913B-4AA924E72F75}" srcId="{9A97DD9A-212E-426A-9594-7FEEEC4E1E2E}" destId="{6F3E996A-0AA3-4EE3-B260-122F07FC63B9}" srcOrd="1" destOrd="0" parTransId="{C5F8FC29-3CC2-48C8-A0BA-184301B9A503}" sibTransId="{4960F7FB-C4ED-4761-9484-C868EE2CA5D8}"/>
    <dgm:cxn modelId="{862B942C-8BC9-40AE-ADFD-267F7BA6A3E3}" type="presOf" srcId="{6F3E996A-0AA3-4EE3-B260-122F07FC63B9}" destId="{A0930FB6-AF80-4F01-8BB8-9642AF88F228}" srcOrd="0" destOrd="1" presId="urn:microsoft.com/office/officeart/2005/8/layout/vList5"/>
    <dgm:cxn modelId="{AB2AEFE1-B885-4F06-9688-05A2F73E79DD}" type="presOf" srcId="{9767D06C-E342-4313-B844-7CBE4BE72372}" destId="{C815E348-6E75-4654-A9B4-D0BF314CB1CA}" srcOrd="0" destOrd="0" presId="urn:microsoft.com/office/officeart/2005/8/layout/vList5"/>
    <dgm:cxn modelId="{E6148ECD-8B04-4BCF-9D78-B226EC953C79}" type="presOf" srcId="{9F35F9ED-DE39-4F21-9CAA-70F38DE841C2}" destId="{390350DE-6A0A-430D-8830-3E32AC0508A9}" srcOrd="0" destOrd="2" presId="urn:microsoft.com/office/officeart/2005/8/layout/vList5"/>
    <dgm:cxn modelId="{9DAE443E-0D70-40FE-BE0D-6A211666FFC4}" srcId="{9A97DD9A-212E-426A-9594-7FEEEC4E1E2E}" destId="{E025C8CF-4D64-47C5-AE7E-5847EED08067}" srcOrd="2" destOrd="0" parTransId="{470A2515-D0E2-4928-A491-9E1189C3700C}" sibTransId="{4C67992C-15F8-43C9-8EAC-C88BD20E5535}"/>
    <dgm:cxn modelId="{05382DB0-93E0-41A2-9F05-DBE0C57CD836}" srcId="{1DBA91F1-7E8C-41C9-A838-D658A98417D5}" destId="{B7F093E9-7C2E-44B4-8B3B-6CBE0FE3E35E}" srcOrd="1" destOrd="0" parTransId="{975EB889-7FE2-4B31-A57C-D6644EDC0C5B}" sibTransId="{A2D02C68-2709-4715-A187-1730828C882F}"/>
    <dgm:cxn modelId="{8C4DF61B-AB41-4B3C-AC5A-E6632D6E5366}" srcId="{B7F093E9-7C2E-44B4-8B3B-6CBE0FE3E35E}" destId="{3D6FB82D-8702-4FD5-B446-B15492C8E8D3}" srcOrd="0" destOrd="0" parTransId="{01064A5F-A089-4040-BEA5-E691D4390BDE}" sibTransId="{C0A9B8D0-1A45-4904-98C0-4C9491006681}"/>
    <dgm:cxn modelId="{359D3EBF-2FA2-42B9-BDAA-062B1B914EC4}" srcId="{9767D06C-E342-4313-B844-7CBE4BE72372}" destId="{4AD13E16-C8EF-4219-ADEC-3EFA367F63FB}" srcOrd="0" destOrd="0" parTransId="{C2D82D0B-71BA-449B-9321-1F02F63BBED8}" sibTransId="{7C9354BF-915D-40A9-977F-DCD4C79AE9A4}"/>
    <dgm:cxn modelId="{5120747A-5FA6-4C94-8E64-1184A80102D9}" type="presOf" srcId="{85D9B2C0-CDE6-4D78-A23A-848F9560807C}" destId="{390350DE-6A0A-430D-8830-3E32AC0508A9}" srcOrd="0" destOrd="1" presId="urn:microsoft.com/office/officeart/2005/8/layout/vList5"/>
    <dgm:cxn modelId="{F7384945-CF78-49A8-BA41-6C45B9BC05CA}" srcId="{B7F093E9-7C2E-44B4-8B3B-6CBE0FE3E35E}" destId="{3E7EA73E-1BB6-4555-8605-8FDF198E6913}" srcOrd="1" destOrd="0" parTransId="{357AD559-38D4-401F-91C8-F02D36878D82}" sibTransId="{6541D013-308F-4E51-A7DF-D7E3DEAFADC7}"/>
    <dgm:cxn modelId="{1401BB23-1535-412D-833E-3FB13AE1102D}" type="presOf" srcId="{45D65E2E-57FB-46B9-A23E-155578272902}" destId="{A0930FB6-AF80-4F01-8BB8-9642AF88F228}" srcOrd="0" destOrd="0" presId="urn:microsoft.com/office/officeart/2005/8/layout/vList5"/>
    <dgm:cxn modelId="{62C676FD-3166-4A3C-9438-A03E239211C5}" type="presOf" srcId="{3D6FB82D-8702-4FD5-B446-B15492C8E8D3}" destId="{27984D38-B7F6-4C37-8A5C-5B781C3D911E}" srcOrd="0" destOrd="0" presId="urn:microsoft.com/office/officeart/2005/8/layout/vList5"/>
    <dgm:cxn modelId="{5BE58A9E-40E8-460B-90E9-47B35928F4EF}" type="presOf" srcId="{3E7EA73E-1BB6-4555-8605-8FDF198E6913}" destId="{27984D38-B7F6-4C37-8A5C-5B781C3D911E}" srcOrd="0" destOrd="1" presId="urn:microsoft.com/office/officeart/2005/8/layout/vList5"/>
    <dgm:cxn modelId="{43009381-0073-418F-B675-9B2C33B979E9}" type="presOf" srcId="{9A97DD9A-212E-426A-9594-7FEEEC4E1E2E}" destId="{4A467C58-F629-4C21-B83C-486A50A740A2}" srcOrd="0" destOrd="0" presId="urn:microsoft.com/office/officeart/2005/8/layout/vList5"/>
    <dgm:cxn modelId="{5D35AE32-1A6C-4438-A5CC-0A3CD5D78C1C}" type="presOf" srcId="{4AD13E16-C8EF-4219-ADEC-3EFA367F63FB}" destId="{390350DE-6A0A-430D-8830-3E32AC0508A9}" srcOrd="0" destOrd="0" presId="urn:microsoft.com/office/officeart/2005/8/layout/vList5"/>
    <dgm:cxn modelId="{6EE1A5DD-79E9-4FC2-BFBE-DA7B4C71D980}" srcId="{1DBA91F1-7E8C-41C9-A838-D658A98417D5}" destId="{9A97DD9A-212E-426A-9594-7FEEEC4E1E2E}" srcOrd="0" destOrd="0" parTransId="{CFB8B198-74C4-4710-BA7C-5F16A52BB9D3}" sibTransId="{A822033B-D112-4812-B9AC-0AEDBC4B3389}"/>
    <dgm:cxn modelId="{A252CCDB-4472-4DBF-B45C-72F138FA9890}" type="presParOf" srcId="{4D648766-8AD6-4203-8AD4-A35474D7E9CA}" destId="{9471B686-95CD-4BF1-8544-5470C2A3DAF7}" srcOrd="0" destOrd="0" presId="urn:microsoft.com/office/officeart/2005/8/layout/vList5"/>
    <dgm:cxn modelId="{B6B273F9-3445-41F9-A9D5-11D91053D9D7}" type="presParOf" srcId="{9471B686-95CD-4BF1-8544-5470C2A3DAF7}" destId="{4A467C58-F629-4C21-B83C-486A50A740A2}" srcOrd="0" destOrd="0" presId="urn:microsoft.com/office/officeart/2005/8/layout/vList5"/>
    <dgm:cxn modelId="{D6D9FB37-79FA-4FD3-A389-79DB28AAAD93}" type="presParOf" srcId="{9471B686-95CD-4BF1-8544-5470C2A3DAF7}" destId="{A0930FB6-AF80-4F01-8BB8-9642AF88F228}" srcOrd="1" destOrd="0" presId="urn:microsoft.com/office/officeart/2005/8/layout/vList5"/>
    <dgm:cxn modelId="{F7057B8C-EA69-4067-BFD9-EE37970F6BA2}" type="presParOf" srcId="{4D648766-8AD6-4203-8AD4-A35474D7E9CA}" destId="{C3EAAD43-5C3F-4066-97C7-79779BD591DC}" srcOrd="1" destOrd="0" presId="urn:microsoft.com/office/officeart/2005/8/layout/vList5"/>
    <dgm:cxn modelId="{FF5E7AEE-BA50-4AC3-ACED-0D1FB83577F0}" type="presParOf" srcId="{4D648766-8AD6-4203-8AD4-A35474D7E9CA}" destId="{7BF5199A-EE0B-44E6-BF84-FB30DCBDCF2F}" srcOrd="2" destOrd="0" presId="urn:microsoft.com/office/officeart/2005/8/layout/vList5"/>
    <dgm:cxn modelId="{EF7F2C8D-ED16-473B-9A24-80FD6CA17582}" type="presParOf" srcId="{7BF5199A-EE0B-44E6-BF84-FB30DCBDCF2F}" destId="{518250BB-2AF0-4356-AA67-865A5341FD5F}" srcOrd="0" destOrd="0" presId="urn:microsoft.com/office/officeart/2005/8/layout/vList5"/>
    <dgm:cxn modelId="{AD2803D6-C4B2-4212-BD66-7CA3396D5A01}" type="presParOf" srcId="{7BF5199A-EE0B-44E6-BF84-FB30DCBDCF2F}" destId="{27984D38-B7F6-4C37-8A5C-5B781C3D911E}" srcOrd="1" destOrd="0" presId="urn:microsoft.com/office/officeart/2005/8/layout/vList5"/>
    <dgm:cxn modelId="{3CD5CE5C-DA56-40E9-A868-A7984EBD1CC5}" type="presParOf" srcId="{4D648766-8AD6-4203-8AD4-A35474D7E9CA}" destId="{800DD1DE-56AA-45AE-828B-73102566967A}" srcOrd="3" destOrd="0" presId="urn:microsoft.com/office/officeart/2005/8/layout/vList5"/>
    <dgm:cxn modelId="{180D4DD4-EE31-4CD2-9858-29E4E2872E3F}" type="presParOf" srcId="{4D648766-8AD6-4203-8AD4-A35474D7E9CA}" destId="{2452865C-7F33-4067-8A42-C23D7B1D304E}" srcOrd="4" destOrd="0" presId="urn:microsoft.com/office/officeart/2005/8/layout/vList5"/>
    <dgm:cxn modelId="{CF6F05B6-8359-480C-9797-D47EB2E17A1E}" type="presParOf" srcId="{2452865C-7F33-4067-8A42-C23D7B1D304E}" destId="{C815E348-6E75-4654-A9B4-D0BF314CB1CA}" srcOrd="0" destOrd="0" presId="urn:microsoft.com/office/officeart/2005/8/layout/vList5"/>
    <dgm:cxn modelId="{297E61DC-46DA-4BF8-8903-24D42DACD471}" type="presParOf" srcId="{2452865C-7F33-4067-8A42-C23D7B1D304E}" destId="{390350DE-6A0A-430D-8830-3E32AC0508A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30FB6-AF80-4F01-8BB8-9642AF88F228}">
      <dsp:nvSpPr>
        <dsp:cNvPr id="0" name=""/>
        <dsp:cNvSpPr/>
      </dsp:nvSpPr>
      <dsp:spPr>
        <a:xfrm rot="5400000">
          <a:off x="2610975" y="-758581"/>
          <a:ext cx="1115501" cy="298233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>
              <a:latin typeface="Book Antiqua" panose="02040602050305030304" pitchFamily="18" charset="0"/>
            </a:rPr>
            <a:t>Be Attentive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>
              <a:latin typeface="Book Antiqua" panose="02040602050305030304" pitchFamily="18" charset="0"/>
            </a:rPr>
            <a:t>Create Accountability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>
              <a:latin typeface="Book Antiqua" panose="02040602050305030304" pitchFamily="18" charset="0"/>
            </a:rPr>
            <a:t>Your Employee Benefits can be a key component to  building your wealth</a:t>
          </a:r>
        </a:p>
      </dsp:txBody>
      <dsp:txXfrm rot="-5400000">
        <a:off x="1677561" y="229287"/>
        <a:ext cx="2927876" cy="1006593"/>
      </dsp:txXfrm>
    </dsp:sp>
    <dsp:sp modelId="{4A467C58-F629-4C21-B83C-486A50A740A2}">
      <dsp:nvSpPr>
        <dsp:cNvPr id="0" name=""/>
        <dsp:cNvSpPr/>
      </dsp:nvSpPr>
      <dsp:spPr>
        <a:xfrm>
          <a:off x="0" y="6"/>
          <a:ext cx="1677561" cy="146094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Book Antiqua" panose="02040602050305030304" pitchFamily="18" charset="0"/>
            </a:rPr>
            <a:t>CONSCIOUS     =    CONSCIENTIOUS</a:t>
          </a:r>
        </a:p>
      </dsp:txBody>
      <dsp:txXfrm>
        <a:off x="71317" y="71323"/>
        <a:ext cx="1534927" cy="1318309"/>
      </dsp:txXfrm>
    </dsp:sp>
    <dsp:sp modelId="{27984D38-B7F6-4C37-8A5C-5B781C3D911E}">
      <dsp:nvSpPr>
        <dsp:cNvPr id="0" name=""/>
        <dsp:cNvSpPr/>
      </dsp:nvSpPr>
      <dsp:spPr>
        <a:xfrm rot="5400000">
          <a:off x="2614073" y="737339"/>
          <a:ext cx="1115501" cy="298524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>
              <a:latin typeface="Book Antiqua" panose="02040602050305030304" pitchFamily="18" charset="0"/>
            </a:rPr>
            <a:t>How will your financial decisions today affect your future?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>
              <a:latin typeface="Book Antiqua" panose="02040602050305030304" pitchFamily="18" charset="0"/>
            </a:rPr>
            <a:t>Thinking and doing for today </a:t>
          </a:r>
          <a:r>
            <a:rPr lang="en-US" sz="1300" b="1" i="1" kern="1200" dirty="0">
              <a:latin typeface="Book Antiqua" panose="02040602050305030304" pitchFamily="18" charset="0"/>
            </a:rPr>
            <a:t>and</a:t>
          </a:r>
          <a:r>
            <a:rPr lang="en-US" sz="1300" kern="1200" dirty="0">
              <a:latin typeface="Book Antiqua" panose="02040602050305030304" pitchFamily="18" charset="0"/>
            </a:rPr>
            <a:t> tomorrow</a:t>
          </a:r>
        </a:p>
      </dsp:txBody>
      <dsp:txXfrm rot="-5400000">
        <a:off x="1679201" y="1726665"/>
        <a:ext cx="2930792" cy="1006593"/>
      </dsp:txXfrm>
    </dsp:sp>
    <dsp:sp modelId="{518250BB-2AF0-4356-AA67-865A5341FD5F}">
      <dsp:nvSpPr>
        <dsp:cNvPr id="0" name=""/>
        <dsp:cNvSpPr/>
      </dsp:nvSpPr>
      <dsp:spPr>
        <a:xfrm>
          <a:off x="0" y="1532774"/>
          <a:ext cx="1679200" cy="1394376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Book Antiqua" panose="02040602050305030304" pitchFamily="18" charset="0"/>
            </a:rPr>
            <a:t>LOOK AT THINGS DIFFERENTLY</a:t>
          </a:r>
        </a:p>
      </dsp:txBody>
      <dsp:txXfrm>
        <a:off x="68068" y="1600842"/>
        <a:ext cx="1543064" cy="1258240"/>
      </dsp:txXfrm>
    </dsp:sp>
    <dsp:sp modelId="{390350DE-6A0A-430D-8830-3E32AC0508A9}">
      <dsp:nvSpPr>
        <dsp:cNvPr id="0" name=""/>
        <dsp:cNvSpPr/>
      </dsp:nvSpPr>
      <dsp:spPr>
        <a:xfrm rot="5400000">
          <a:off x="2614073" y="2201434"/>
          <a:ext cx="1115501" cy="298524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>
              <a:latin typeface="Book Antiqua" panose="02040602050305030304" pitchFamily="18" charset="0"/>
            </a:rPr>
            <a:t>Just do it differently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>
              <a:latin typeface="Book Antiqua" panose="02040602050305030304" pitchFamily="18" charset="0"/>
            </a:rPr>
            <a:t>Think outside the Box</a:t>
          </a:r>
          <a:endParaRPr lang="en-US" sz="1300" kern="1200" dirty="0">
            <a:latin typeface="Book Antiqua" panose="02040602050305030304" pitchFamily="18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>
              <a:latin typeface="Book Antiqua" panose="02040602050305030304" pitchFamily="18" charset="0"/>
            </a:rPr>
            <a:t>KISS IT:  Keep It SIMPLY SIMPLE</a:t>
          </a:r>
        </a:p>
      </dsp:txBody>
      <dsp:txXfrm rot="-5400000">
        <a:off x="1679201" y="3190760"/>
        <a:ext cx="2930792" cy="1006593"/>
      </dsp:txXfrm>
    </dsp:sp>
    <dsp:sp modelId="{C815E348-6E75-4654-A9B4-D0BF314CB1CA}">
      <dsp:nvSpPr>
        <dsp:cNvPr id="0" name=""/>
        <dsp:cNvSpPr/>
      </dsp:nvSpPr>
      <dsp:spPr>
        <a:xfrm>
          <a:off x="0" y="2996869"/>
          <a:ext cx="1679200" cy="139437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latin typeface="Book Antiqua" panose="02040602050305030304" pitchFamily="18" charset="0"/>
            </a:rPr>
            <a:t>USE WHAT YOU HAVE ALREADY</a:t>
          </a:r>
        </a:p>
      </dsp:txBody>
      <dsp:txXfrm>
        <a:off x="68068" y="3064937"/>
        <a:ext cx="1543064" cy="1258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B4CF1-65D5-F54C-940E-6BFC6F75D50D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61909-81EC-DC45-9ECB-5433826FB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40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Live longer </a:t>
            </a:r>
            <a:r>
              <a:rPr lang="en-US" dirty="0" err="1"/>
              <a:t>ess</a:t>
            </a:r>
            <a:r>
              <a:rPr lang="en-US" dirty="0"/>
              <a:t> pay, which translates into less paid into retirement plans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75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62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UWM, Our clients get a personalized financial dashboard to assist in providing accountability and real time feedback about spending. Example: had a client who expressed a desire to improve her cash flow. We had a meeting scheduled and I checked on her cash flow tab and saw she has spent about $800 on a pair of shoes- called her and recommended that she take those shoes back!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44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SPAM ATTEMPTS – HAD A CLIENT WHO NOTICED ON HIS FINANCIAL DASHBOARD THAT CHARGES WERE MADE TO HIS AMEX </a:t>
            </a:r>
          </a:p>
          <a:p>
            <a:r>
              <a:rPr lang="en-US" dirty="0"/>
              <a:t>BY SETTING ALERTS, YOU’LL BE ALIGNED WITH WHAT YOUR SPENDING IN REAL TIME. YOU CAN EVEN AWARD YOURSELF IF YOU HAVENT’ EXCEEDED YOUR BUDGETED CATEGORY</a:t>
            </a:r>
          </a:p>
          <a:p>
            <a:r>
              <a:rPr lang="en-US" dirty="0"/>
              <a:t>CARD THE DAY AFTER THE TRANSACTION TOOK PLACE– WHICH HE DID NOT DO. HE WAS ABLE TO CONTACT THE CREDIT CARD COMPANY TO DECLINE AND CHANGE HIS CC NUMBER/ACCOUNT</a:t>
            </a:r>
          </a:p>
          <a:p>
            <a:r>
              <a:rPr lang="en-US" dirty="0"/>
              <a:t>TRY THIS AS A PROJECT: WRITE DOWN WHAT YOU BELIEVE TO BE YOUR MONTHLY EXPENSES. THEN COMPARE THEM TO WHAT HAS ACTUALLY BEEN SPENT ONCE YOU’RE ON ONE OF THE APPS – OR WHEN YOU DOWNLOAD THE SPREADSHEETS/REPORTS FROM YOUR BANK FOR THE PAST 6 MONTHS. SEE IF THE NUMBERS ARE ALIGNED. IF THEY ARE- CONGRATS- IF NOT, NOW IS THE TIME TO MAKE A CHANGE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54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KNOW YOU HEAR THIS ALL THE TIME – FUND YOUR 401K PLAN. YES INDEED! For many folks, this plan is a key component of not only their retirement/3</a:t>
            </a:r>
            <a:r>
              <a:rPr lang="en-US" baseline="30000" dirty="0"/>
              <a:t>rd</a:t>
            </a:r>
            <a:r>
              <a:rPr lang="en-US" dirty="0"/>
              <a:t> Act planning, but is a wealth builder too. Off, be aware of what lies ahead and general rules. For 2020, as many of you know, the limit have increased from $19000 to $19500 and for the catch up section, its gone up from $6000 to $6500.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12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VERSIONS OF ROTHS- ALWAYS FUNDED WITH AFTER TAX $-BUT THE RULES ARE DIFFERENT.</a:t>
            </a:r>
          </a:p>
          <a:p>
            <a:r>
              <a:rPr lang="en-US" dirty="0"/>
              <a:t> VS. 401K TRADITIONAL, WHICH IS AS YOU KNOW IS FUNDED WITH PRE-TAX $. </a:t>
            </a:r>
          </a:p>
          <a:p>
            <a:r>
              <a:rPr lang="en-US" dirty="0"/>
              <a:t>Income limitations for funding Roth IRA’s, for 2020 for singles the income earnings limit is $124,000- if its between $124K and $139K, you can make a reduced contribution. For those filing jointly, the income </a:t>
            </a:r>
            <a:r>
              <a:rPr lang="en-US" dirty="0" err="1"/>
              <a:t>limitiation</a:t>
            </a:r>
            <a:r>
              <a:rPr lang="en-US" dirty="0"/>
              <a:t> is $196,000- if between $196 and $206K – you can still contribute but at a reduced level.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30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Cautionary Note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61909-81EC-DC45-9ECB-5433826FB6C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488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BUT DIFFERENT RULES: TWO VERSIONS OF ROTHS- ALWAYS FUNDED WITH AFTER TAX $-BUT THE RULES ARE DIFFERENT.</a:t>
            </a:r>
          </a:p>
          <a:p>
            <a:r>
              <a:rPr lang="en-US" dirty="0"/>
              <a:t> VS. 401K TRADITIONAL, WHICH IS AS YOU KNOW IS FUNDED WITH PRE-TAX $. </a:t>
            </a:r>
          </a:p>
          <a:p>
            <a:r>
              <a:rPr lang="en-US" dirty="0"/>
              <a:t>Income limitations for funding Roth IRA’s, for 2020 for singles the income earnings limit is $124,000- if its between $124K and $139K, you can make a reduced contribution. For those filing jointly, the income limitation is $196,000- if between $196 and $206K – you can still contribute but at a reduced level.  There are no income limitations with the Roth 401k-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33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61909-81EC-DC45-9ECB-5433826FB6C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6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93EF01-1DCB-4DA9-85E1-1EFAE94E32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5F3F2C3-7376-4A44-B15F-F1C9779DE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C6B45CB-A858-413A-8164-DEC13A96E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5B290-87D0-6849-B5D2-D17A2D9E9C8F}" type="datetime1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25D52EA-0DA5-4869-B836-778508365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84693C-34A1-4CA7-822A-E237554DC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89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49E53F-7B8B-41F1-B981-764FAD813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F14B6D-A931-4566-9167-444FE3095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C32233-8D63-48CA-BCC4-F29BF8E8D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B7E5C-A1B8-E849-9790-5C690F538727}" type="datetime1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016DE38-0BBF-432E-BB7D-1485A58C4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A9DD462-ED11-458F-BC29-DE58A36CD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6181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5675FB-5919-4A4F-9F96-401BC3085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457B56-BCD8-407C-ADAC-69C0E855C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A97EB0-D947-4C04-95B2-B75CFB54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F5009-09AB-1246-950D-BE475F69A066}" type="datetime1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6F1985E-4D89-4AF3-917A-1CA85F741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F3E1ED9-274C-42F4-8B61-556FF49A5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57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11C192-228B-4085-8492-65A1D420E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C18C101-6B4F-4755-83F3-AB86EE3BE3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CDC2BA7-4766-4D5D-997E-FDA560712F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4230DB-A024-445D-8B6A-B9C5DC4C4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2603F-F4AA-0142-A21D-9AF374277854}" type="datetime1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EB8B90E-1830-4083-82AC-39FD937F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C2E458-E76F-4AE4-B207-30DE5C4B2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2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8226FE9-3EFB-499F-8EEC-49F10DCF6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C1BFD69-B4F2-4C1B-9E8D-65835E609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6165FB0-0B3F-4CA3-91EF-41A228DC47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CE04B90-1CDC-434B-A537-1B3B5CA7BC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648F37FF-DB20-4D62-B8C1-AF95D1BF03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C0148553-AA7E-40AC-92AE-58C7F8613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2743C-8525-A849-AC60-3B1EDA0C3A62}" type="datetime1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C1B22CE-89FE-4F3C-9ACA-E386CD259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0C91D40-F5DB-4AC6-AC24-7ED8D1A90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87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AC40B4-0243-4F92-B579-0917F40F0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2720CE50-9C2C-4263-ABDC-780FE5C5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D0286-3128-DA43-9A66-5A17F04A2663}" type="datetime1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D0C755D-341B-4759-81E9-F32536CA7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5F44B4-D968-46C8-B3B9-2C49B266F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785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D513FB8-CBC8-4833-8B3D-AECA1A3BD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74A94-0CFD-664C-B0BA-A816F7EC5C57}" type="datetime1">
              <a:rPr lang="en-US" smtClean="0"/>
              <a:t>2/13/2020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B41A4FA-C025-492C-8C67-51617020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BC02E6C-6109-4D14-9305-28C041F75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0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D86BB5-1BB1-4155-B171-A8EFB214D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C8A6797-BB63-4268-9C74-2143DA58B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85A1D33-9E54-48C2-A984-7331EDA09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7FAB35-3C47-4A65-8B1E-0340DD9BA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21574-3B95-4A45-ABED-859E9E34AEBA}" type="datetime1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7A9AEED-E46B-4371-B5B1-382FE0CEE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9403EE9-0748-4F06-AEB6-987A67FB7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8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E4767C-D342-45F1-9542-F561CB45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B5CA982-A779-492D-9124-59A4FD476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3463E6A-F9BA-4C4F-B831-BA8810CF09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0961C51-CBDA-4EFA-8C50-9D44B8C2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6701B-ECB1-C04E-A805-0FC00B48F1AD}" type="datetime1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A876E4E-F6F7-48B0-BFCD-6D91F8197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C30740D-7F1C-444E-B5DA-E8366C4D1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083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46E8C4-DF59-48DE-81E9-D1CBB4997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B6D7323-90A1-4BA9-9E6C-69EFD3820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015D52-4A50-416E-90A7-9CDB64412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D95EF-D468-7747-9A84-C498674EF8E9}" type="datetime1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6CF9C17-B360-4134-9782-8255472A2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AB25C35-8E5F-4F4C-B1FD-1B3163C0A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7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5A4B445-B554-4F58-8A92-1582440DF5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CBA7CEB-133A-4827-95E9-E5EE813CF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01917A-D272-46B8-BD81-FA95E3764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7A99-4FA0-A644-A97D-0060E840E60D}" type="datetime1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DD3568-DDF2-47BF-B4B6-9E5216460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BE4DFB-EB35-4D21-9DE0-0BFA0B5CA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76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0CD8777-D42C-3540-ACCB-2AB53DD8E002}"/>
              </a:ext>
            </a:extLst>
          </p:cNvPr>
          <p:cNvSpPr txBox="1"/>
          <p:nvPr userDrawn="1"/>
        </p:nvSpPr>
        <p:spPr>
          <a:xfrm>
            <a:off x="3795252" y="6411831"/>
            <a:ext cx="4290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97502663-5A31-BF43-8179-ABF6AC0B0341}"/>
              </a:ext>
            </a:extLst>
          </p:cNvPr>
          <p:cNvCxnSpPr>
            <a:cxnSpLocks/>
          </p:cNvCxnSpPr>
          <p:nvPr userDrawn="1"/>
        </p:nvCxnSpPr>
        <p:spPr>
          <a:xfrm>
            <a:off x="3638491" y="6394609"/>
            <a:ext cx="8553509" cy="0"/>
          </a:xfrm>
          <a:prstGeom prst="line">
            <a:avLst/>
          </a:prstGeom>
          <a:ln w="12700">
            <a:solidFill>
              <a:srgbClr val="8C6E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5421FB6-58C0-344A-A4B2-8BB6F1B64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697" y="6255841"/>
            <a:ext cx="3542794" cy="47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05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B53ED17-5361-4A0F-9E46-1F76BA53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331F6E2-66D2-4303-B058-BF909D5F8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63644EF-1B27-4E62-8FFD-387939863D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B7E5C-A1B8-E849-9790-5C690F538727}" type="datetime1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B459312-8482-4B11-8E28-E6A4D057AF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D26645-F42E-4078-9C77-520AA8A95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86737-5E5C-C84B-AC33-02338CF06D7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BD8C184-205A-4EDF-A44C-C0270E5AD1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4" y="-1"/>
            <a:ext cx="12188506" cy="163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62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5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hyperlink" Target="https://pocketguard.com/?dd_pm=none&amp;dd_pm_cat=finance_app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personalcapital.com/" TargetMode="External"/><Relationship Id="rId5" Type="http://schemas.openxmlformats.org/officeDocument/2006/relationships/hyperlink" Target="https://www.mint.com/" TargetMode="External"/><Relationship Id="rId4" Type="http://schemas.openxmlformats.org/officeDocument/2006/relationships/hyperlink" Target="http://wally.m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1A2EC5C-FCA7-C243-A84D-EF154B04C3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4525" y="1214309"/>
            <a:ext cx="9554391" cy="39483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FFD2C8C-2814-A44B-AAA9-E9EE7487A53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234" y="4582630"/>
            <a:ext cx="2295904" cy="17823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D9808A2-9D46-834C-A84D-CB050B275447}"/>
              </a:ext>
            </a:extLst>
          </p:cNvPr>
          <p:cNvSpPr txBox="1"/>
          <p:nvPr/>
        </p:nvSpPr>
        <p:spPr>
          <a:xfrm>
            <a:off x="3564467" y="5473803"/>
            <a:ext cx="83227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5 WAYS TO UP YOUR MONEY GAME TO CREATE YOUR WEALTH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0CD26881-8C58-B049-9E69-85849265B6BF}"/>
              </a:ext>
            </a:extLst>
          </p:cNvPr>
          <p:cNvCxnSpPr>
            <a:cxnSpLocks/>
          </p:cNvCxnSpPr>
          <p:nvPr/>
        </p:nvCxnSpPr>
        <p:spPr>
          <a:xfrm>
            <a:off x="4241078" y="5367059"/>
            <a:ext cx="7080065" cy="0"/>
          </a:xfrm>
          <a:prstGeom prst="line">
            <a:avLst/>
          </a:prstGeom>
          <a:ln w="12700">
            <a:solidFill>
              <a:srgbClr val="8C6E4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3C44743-205F-49DA-A511-3A448492FDE6}"/>
              </a:ext>
            </a:extLst>
          </p:cNvPr>
          <p:cNvSpPr txBox="1"/>
          <p:nvPr/>
        </p:nvSpPr>
        <p:spPr>
          <a:xfrm rot="11317601" flipV="1">
            <a:off x="197008" y="1376746"/>
            <a:ext cx="2322176" cy="207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GET YOUR FINANCIAL LIFE IN GEAR</a:t>
            </a:r>
            <a:endParaRPr lang="en-US" sz="3200" i="1" kern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5360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0" y="1187509"/>
            <a:ext cx="4905375" cy="807868"/>
          </a:xfrm>
        </p:spPr>
        <p:txBody>
          <a:bodyPr anchor="t">
            <a:normAutofit/>
          </a:bodyPr>
          <a:lstStyle/>
          <a:p>
            <a:pPr algn="ctr"/>
            <a:r>
              <a:rPr lang="en-US" sz="44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Bell MT" panose="02020503060305020303" pitchFamily="18" charset="0"/>
              </a:rPr>
              <a:t>5 SIMPLE STEPS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18449" y="1111567"/>
            <a:ext cx="6982797" cy="5745489"/>
          </a:xfrm>
        </p:spPr>
      </p:pic>
      <p:sp>
        <p:nvSpPr>
          <p:cNvPr id="14" name="Content Placeholder 13"/>
          <p:cNvSpPr>
            <a:spLocks noGrp="1"/>
          </p:cNvSpPr>
          <p:nvPr>
            <p:ph type="body" sz="half" idx="2"/>
          </p:nvPr>
        </p:nvSpPr>
        <p:spPr>
          <a:xfrm>
            <a:off x="0" y="1995376"/>
            <a:ext cx="5321514" cy="4808835"/>
          </a:xfrm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D96E33"/>
                </a:solidFill>
                <a:latin typeface="Bell MT" panose="02020503060305020303" pitchFamily="18" charset="0"/>
              </a:rPr>
              <a:t>LESS STRESS</a:t>
            </a:r>
          </a:p>
          <a:p>
            <a:endParaRPr lang="en-US" sz="2800" b="1" i="1" dirty="0">
              <a:solidFill>
                <a:srgbClr val="D96E33"/>
              </a:solidFill>
              <a:latin typeface="Bell MT" panose="02020503060305020303" pitchFamily="18" charset="0"/>
            </a:endParaRPr>
          </a:p>
          <a:p>
            <a:r>
              <a:rPr lang="en-US" sz="2800" b="1" i="1" dirty="0">
                <a:solidFill>
                  <a:srgbClr val="D96E33"/>
                </a:solidFill>
                <a:latin typeface="Bell MT" panose="02020503060305020303" pitchFamily="18" charset="0"/>
              </a:rPr>
              <a:t>EASY BREEZY</a:t>
            </a:r>
          </a:p>
          <a:p>
            <a:endParaRPr lang="en-US" sz="2800" b="1" i="1" dirty="0">
              <a:solidFill>
                <a:srgbClr val="D96E33"/>
              </a:solidFill>
              <a:latin typeface="Bell MT" panose="02020503060305020303" pitchFamily="18" charset="0"/>
            </a:endParaRPr>
          </a:p>
          <a:p>
            <a:r>
              <a:rPr lang="en-US" sz="2800" b="1" i="1" dirty="0">
                <a:solidFill>
                  <a:srgbClr val="D96E33"/>
                </a:solidFill>
                <a:latin typeface="Bell MT" panose="02020503060305020303" pitchFamily="18" charset="0"/>
              </a:rPr>
              <a:t>IMPLEMENT                    UNDER –UTILIZED STRATEGIES</a:t>
            </a:r>
          </a:p>
          <a:p>
            <a:endParaRPr lang="en-US" sz="2800" b="1" i="1" dirty="0">
              <a:solidFill>
                <a:srgbClr val="D96E33"/>
              </a:solidFill>
              <a:latin typeface="Bell MT" panose="02020503060305020303" pitchFamily="18" charset="0"/>
            </a:endParaRPr>
          </a:p>
          <a:p>
            <a:r>
              <a:rPr lang="en-US" sz="2800" b="1" i="1" dirty="0">
                <a:solidFill>
                  <a:srgbClr val="D96E33"/>
                </a:solidFill>
                <a:latin typeface="Bell MT" panose="02020503060305020303" pitchFamily="18" charset="0"/>
              </a:rPr>
              <a:t>CREATE THE LIFESTYLE YOU DESIRE AND DESERVE!</a:t>
            </a:r>
          </a:p>
          <a:p>
            <a:endParaRPr lang="en-US" sz="3600" dirty="0"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60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1824E5-C635-475A-9CFA-1338ED41E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9469"/>
            <a:ext cx="4580467" cy="1323359"/>
          </a:xfrm>
        </p:spPr>
        <p:txBody>
          <a:bodyPr anchor="t">
            <a:noAutofit/>
          </a:bodyPr>
          <a:lstStyle/>
          <a:p>
            <a:r>
              <a:rPr lang="en-US" sz="4400" b="1" i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WHY IS THIS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C898CC-8113-4326-AA5E-114031447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874" y="1409699"/>
            <a:ext cx="7038975" cy="5005389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Book Antiqua" panose="02040602050305030304" pitchFamily="18" charset="0"/>
              </a:rPr>
              <a:t>Nearly 80% of Americans live paycheck to paycheck – YIKES!</a:t>
            </a:r>
          </a:p>
          <a:p>
            <a:r>
              <a:rPr lang="en-US" sz="2400" dirty="0">
                <a:latin typeface="Book Antiqua" panose="02040602050305030304" pitchFamily="18" charset="0"/>
              </a:rPr>
              <a:t>58% of Americans have less than $1,000 in savings</a:t>
            </a:r>
          </a:p>
          <a:p>
            <a:r>
              <a:rPr lang="en-US" sz="2400" dirty="0">
                <a:latin typeface="Book Antiqua" panose="02040602050305030304" pitchFamily="18" charset="0"/>
              </a:rPr>
              <a:t>Good News and Bad News: Living Longer</a:t>
            </a:r>
          </a:p>
          <a:p>
            <a:r>
              <a:rPr lang="en-US" sz="2400" dirty="0">
                <a:latin typeface="Book Antiqua" panose="02040602050305030304" pitchFamily="18" charset="0"/>
              </a:rPr>
              <a:t>One-fourth of working Americans have no retirement savings-WHOA!</a:t>
            </a:r>
            <a:endParaRPr lang="en-US" sz="2400" dirty="0">
              <a:solidFill>
                <a:srgbClr val="111111"/>
              </a:solidFill>
              <a:latin typeface="Book Antiqua" panose="02040602050305030304" pitchFamily="18" charset="0"/>
            </a:endParaRPr>
          </a:p>
          <a:p>
            <a:r>
              <a:rPr lang="en-US" sz="2400" dirty="0">
                <a:solidFill>
                  <a:srgbClr val="111111"/>
                </a:solidFill>
                <a:latin typeface="Book Antiqua" panose="02040602050305030304" pitchFamily="18" charset="0"/>
              </a:rPr>
              <a:t>Average Net Worth:                                                </a:t>
            </a:r>
            <a:r>
              <a:rPr lang="en-US" sz="2400" b="1" i="1" dirty="0">
                <a:solidFill>
                  <a:srgbClr val="111111"/>
                </a:solidFill>
                <a:latin typeface="Book Antiqua" panose="02040602050305030304" pitchFamily="18" charset="0"/>
              </a:rPr>
              <a:t>Everything You Own MINUS Everything You Owe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22222"/>
                </a:solidFill>
                <a:latin typeface="Book Antiqua" panose="02040602050305030304" pitchFamily="18" charset="0"/>
              </a:rPr>
              <a:t>	$100,000 for ages 45-54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22222"/>
                </a:solidFill>
                <a:latin typeface="Book Antiqua" panose="02040602050305030304" pitchFamily="18" charset="0"/>
              </a:rPr>
              <a:t>            $180,000 for ages 55-64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22222"/>
                </a:solidFill>
                <a:latin typeface="Book Antiqua" panose="02040602050305030304" pitchFamily="18" charset="0"/>
              </a:rPr>
              <a:t>            $232,000+ for 65+.</a:t>
            </a:r>
            <a:endParaRPr lang="en-US" sz="2400" dirty="0">
              <a:solidFill>
                <a:srgbClr val="111111"/>
              </a:solidFill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11111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1475164-41B2-4AF6-9FFB-EDAAFA61E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2422071"/>
            <a:ext cx="4909456" cy="4288011"/>
          </a:xfrm>
        </p:spPr>
        <p:txBody>
          <a:bodyPr>
            <a:normAutofit lnSpcReduction="10000"/>
          </a:bodyPr>
          <a:lstStyle/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WELL– </a:t>
            </a: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IN THE US, FINANCIAL HEALTH AND WELL BEING</a:t>
            </a:r>
          </a:p>
          <a:p>
            <a:r>
              <a:rPr lang="en-US" sz="4000" i="1" dirty="0">
                <a:solidFill>
                  <a:schemeClr val="accent2">
                    <a:lumMod val="50000"/>
                  </a:schemeClr>
                </a:solidFill>
              </a:rPr>
              <a:t>ISN’T AS HEALTHY AS IT COULD AND SHOULD BE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02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>
            <a:extLst>
              <a:ext uri="{FF2B5EF4-FFF2-40B4-BE49-F238E27FC236}">
                <a16:creationId xmlns:a16="http://schemas.microsoft.com/office/drawing/2014/main" xmlns="" id="{EBF87945-A001-489F-9D9B-7D9435F0B9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0" cy="191109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8C0CA5-CA23-4626-91DA-082D653C9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>
            <a:normAutofit/>
          </a:bodyPr>
          <a:lstStyle/>
          <a:p>
            <a:r>
              <a:rPr lang="en-US" b="1" i="1" dirty="0">
                <a:solidFill>
                  <a:srgbClr val="FFFFFF"/>
                </a:solidFill>
              </a:rPr>
              <a:t>	AVERAGE SAVINGS PER AMERICAN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FCD04F9-564D-4043-A434-2E3272DA59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4" r="6419" b="-1"/>
          <a:stretch/>
        </p:blipFill>
        <p:spPr>
          <a:xfrm>
            <a:off x="-38100" y="2057081"/>
            <a:ext cx="6432177" cy="4922699"/>
          </a:xfrm>
          <a:prstGeom prst="rect">
            <a:avLst/>
          </a:prstGeom>
        </p:spPr>
      </p:pic>
      <p:pic>
        <p:nvPicPr>
          <p:cNvPr id="5" name="Content Placeholder 4" descr="A close up of a piece of paper&#10;&#10;Description automatically generated">
            <a:extLst>
              <a:ext uri="{FF2B5EF4-FFF2-40B4-BE49-F238E27FC236}">
                <a16:creationId xmlns:a16="http://schemas.microsoft.com/office/drawing/2014/main" xmlns="" id="{C03ABA28-0E96-42FC-9AE1-F3D884DA3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4653" y="2276856"/>
            <a:ext cx="5466321" cy="4123944"/>
          </a:xfrm>
        </p:spPr>
      </p:pic>
    </p:spTree>
    <p:extLst>
      <p:ext uri="{BB962C8B-B14F-4D97-AF65-F5344CB8AC3E}">
        <p14:creationId xmlns:p14="http://schemas.microsoft.com/office/powerpoint/2010/main" val="113488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08958"/>
            <a:ext cx="6368143" cy="17145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>
                <a:latin typeface="Book Antiqua" panose="02040602050305030304" pitchFamily="18" charset="0"/>
              </a:rPr>
              <a:t>         </a:t>
            </a: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FOR WOMEN        </a:t>
            </a:r>
            <a:b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</a:br>
            <a:r>
              <a:rPr 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A  BIGGER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" y="2623457"/>
            <a:ext cx="6493328" cy="412024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LIVE LONGER: Average life expectancy for women is 81 vs 76 for men. But for women age 65 now is 86 and for women aged 70 now, is 87 1/2 years</a:t>
            </a:r>
          </a:p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LESS WORKING YEARS: On average spend 9 less years working due to family responsibilities</a:t>
            </a:r>
          </a:p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LESS PAY: Women earn 21% less than men</a:t>
            </a:r>
          </a:p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LESS ENGAGEMENT IN FINANCIAL HEALTH</a:t>
            </a:r>
          </a:p>
          <a:p>
            <a:r>
              <a:rPr lang="en-US" sz="20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 Antiqua" panose="02040602050305030304" pitchFamily="18" charset="0"/>
              </a:rPr>
              <a:t>AVERAGE AGE OF WIDOWHOOD IS 59: 80% of men die married, 80% of women die single</a:t>
            </a:r>
          </a:p>
          <a:p>
            <a:endParaRPr lang="en-US" sz="18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6167846" y="10"/>
            <a:ext cx="6024154" cy="685799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84317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49" y="827188"/>
            <a:ext cx="654367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PEOPLE FEEL </a:t>
            </a:r>
            <a:br>
              <a:rPr lang="en-US" dirty="0"/>
            </a:br>
            <a:r>
              <a:rPr lang="en-US" dirty="0"/>
              <a:t>AND WANT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279018"/>
            <a:ext cx="5314543" cy="33759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/>
              <a:t>Good intentions</a:t>
            </a:r>
          </a:p>
          <a:p>
            <a:endParaRPr lang="en-US" sz="1800" dirty="0"/>
          </a:p>
          <a:p>
            <a:r>
              <a:rPr lang="en-US" sz="1800" dirty="0"/>
              <a:t>Too many intentions</a:t>
            </a:r>
          </a:p>
          <a:p>
            <a:endParaRPr lang="en-US" sz="1800" dirty="0"/>
          </a:p>
          <a:p>
            <a:r>
              <a:rPr lang="en-US" sz="1800" dirty="0"/>
              <a:t>No intention of changing:  Lip Service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7823" y="-2"/>
            <a:ext cx="4944177" cy="5137771"/>
          </a:xfrm>
          <a:custGeom>
            <a:avLst/>
            <a:gdLst>
              <a:gd name="connsiteX0" fmla="*/ 1041368 w 5441859"/>
              <a:gd name="connsiteY0" fmla="*/ 0 h 5654940"/>
              <a:gd name="connsiteX1" fmla="*/ 5441859 w 5441859"/>
              <a:gd name="connsiteY1" fmla="*/ 0 h 5654940"/>
              <a:gd name="connsiteX2" fmla="*/ 5441859 w 5441859"/>
              <a:gd name="connsiteY2" fmla="*/ 4820612 h 5654940"/>
              <a:gd name="connsiteX3" fmla="*/ 5285166 w 5441859"/>
              <a:gd name="connsiteY3" fmla="*/ 4957981 h 5654940"/>
              <a:gd name="connsiteX4" fmla="*/ 3267719 w 5441859"/>
              <a:gd name="connsiteY4" fmla="*/ 5654940 h 5654940"/>
              <a:gd name="connsiteX5" fmla="*/ 0 w 5441859"/>
              <a:gd name="connsiteY5" fmla="*/ 2387221 h 5654940"/>
              <a:gd name="connsiteX6" fmla="*/ 957093 w 5441859"/>
              <a:gd name="connsiteY6" fmla="*/ 76595 h 565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1859" h="5654940">
                <a:moveTo>
                  <a:pt x="1041368" y="0"/>
                </a:moveTo>
                <a:lnTo>
                  <a:pt x="5441859" y="0"/>
                </a:lnTo>
                <a:lnTo>
                  <a:pt x="5441859" y="4820612"/>
                </a:lnTo>
                <a:lnTo>
                  <a:pt x="5285166" y="4957981"/>
                </a:lnTo>
                <a:cubicBezTo>
                  <a:pt x="4729628" y="5394557"/>
                  <a:pt x="4029081" y="5654940"/>
                  <a:pt x="3267719" y="5654940"/>
                </a:cubicBezTo>
                <a:cubicBezTo>
                  <a:pt x="1463008" y="5654940"/>
                  <a:pt x="0" y="4191932"/>
                  <a:pt x="0" y="2387221"/>
                </a:cubicBezTo>
                <a:cubicBezTo>
                  <a:pt x="0" y="1484866"/>
                  <a:pt x="365752" y="667936"/>
                  <a:pt x="957093" y="7659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75952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436" y="865120"/>
            <a:ext cx="4204137" cy="13427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dirty="0"/>
              <a:t>               </a:t>
            </a:r>
            <a:br>
              <a:rPr lang="en-US" sz="2800" dirty="0"/>
            </a:br>
            <a:r>
              <a:rPr lang="en-US" sz="2800" dirty="0"/>
              <a:t>WHAT WE’LL COVER TODAY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027718"/>
            <a:ext cx="12192000" cy="6857990"/>
          </a:xfrm>
          <a:prstGeom prst="rect">
            <a:avLst/>
          </a:prstGeom>
        </p:spPr>
      </p:pic>
      <p:graphicFrame>
        <p:nvGraphicFramePr>
          <p:cNvPr id="5" name="Content Placeholder 4" descr="Vertical Box List" title="SmartArt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46459257"/>
              </p:ext>
            </p:extLst>
          </p:nvPr>
        </p:nvGraphicFramePr>
        <p:xfrm>
          <a:off x="454090" y="1940767"/>
          <a:ext cx="4664447" cy="4393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9832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957" y="1166813"/>
            <a:ext cx="10608129" cy="1361234"/>
          </a:xfrm>
        </p:spPr>
        <p:txBody>
          <a:bodyPr anchor="ctr">
            <a:noAutofit/>
          </a:bodyPr>
          <a:lstStyle/>
          <a:p>
            <a:pPr algn="ctr"/>
            <a:r>
              <a:rPr lang="en-US" b="1" i="1" dirty="0">
                <a:solidFill>
                  <a:srgbClr val="8C6E49"/>
                </a:solidFill>
                <a:latin typeface="Book Antiqua" panose="02040602050305030304" pitchFamily="18" charset="0"/>
              </a:rPr>
              <a:t>KNOW WHAT’S COMING IN AND </a:t>
            </a:r>
            <a:br>
              <a:rPr lang="en-US" b="1" i="1" dirty="0">
                <a:solidFill>
                  <a:srgbClr val="8C6E49"/>
                </a:solidFill>
                <a:latin typeface="Book Antiqua" panose="02040602050305030304" pitchFamily="18" charset="0"/>
              </a:rPr>
            </a:br>
            <a:r>
              <a:rPr lang="en-US" b="1" i="1" dirty="0">
                <a:solidFill>
                  <a:srgbClr val="8C6E49"/>
                </a:solidFill>
                <a:latin typeface="Book Antiqua" panose="02040602050305030304" pitchFamily="18" charset="0"/>
              </a:rPr>
              <a:t>WHAT’S GOING OUT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276474"/>
            <a:ext cx="1572233" cy="4500843"/>
          </a:xfrm>
        </p:spPr>
        <p:txBody>
          <a:bodyPr>
            <a:normAutofit/>
          </a:bodyPr>
          <a:lstStyle/>
          <a:p>
            <a:pPr lvl="0"/>
            <a:r>
              <a:rPr lang="en-US" sz="2800" i="1" dirty="0">
                <a:solidFill>
                  <a:srgbClr val="8C6E49"/>
                </a:solidFill>
                <a:latin typeface="Book Antiqua" panose="02040602050305030304" pitchFamily="18" charset="0"/>
              </a:rPr>
              <a:t>There’s got to be more! The last time I checked there was…..</a:t>
            </a:r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813" y="2478881"/>
            <a:ext cx="4192725" cy="3747107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29413" y="1990725"/>
            <a:ext cx="5242987" cy="976313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	  	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8456" y="2700249"/>
            <a:ext cx="4710509" cy="3425825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8484EF2-EB79-46F8-A6C1-3837F182406C}"/>
              </a:ext>
            </a:extLst>
          </p:cNvPr>
          <p:cNvSpPr txBox="1"/>
          <p:nvPr/>
        </p:nvSpPr>
        <p:spPr>
          <a:xfrm>
            <a:off x="5740538" y="2883784"/>
            <a:ext cx="1692849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90000"/>
              </a:lnSpc>
              <a:spcBef>
                <a:spcPts val="1000"/>
              </a:spcBef>
            </a:pPr>
            <a:r>
              <a:rPr lang="en-US" sz="3600" b="1" i="1" dirty="0">
                <a:solidFill>
                  <a:srgbClr val="8C6E49"/>
                </a:solidFill>
              </a:rPr>
              <a:t>WHAT THE HECK??</a:t>
            </a:r>
            <a:r>
              <a:rPr lang="en-US" sz="3600" b="1" i="1" dirty="0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385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6EFFF4A2-EB01-4738-9824-8D9A72A51B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007" y="4322468"/>
            <a:ext cx="3685032" cy="21817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b="1" i="1" dirty="0"/>
              <a:t>TIP #1</a:t>
            </a:r>
            <a:r>
              <a:rPr lang="en-US" sz="3400" i="1" dirty="0"/>
              <a:t/>
            </a:r>
            <a:br>
              <a:rPr lang="en-US" sz="3400" i="1" dirty="0"/>
            </a:br>
            <a:r>
              <a:rPr lang="en-US" sz="3400" b="1" i="1" dirty="0"/>
              <a:t>TRACK YOUR $        IN REAL TIME</a:t>
            </a:r>
            <a:endParaRPr lang="en-US" sz="3400" i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88804" cy="422670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6443" y="4278086"/>
            <a:ext cx="6122785" cy="2579904"/>
          </a:xfrm>
        </p:spPr>
        <p:txBody>
          <a:bodyPr vert="horz" lIns="91440" tIns="45720" rIns="91440" bIns="45720" rtlCol="0">
            <a:normAutofit fontScale="400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5000" i="1" dirty="0">
                <a:latin typeface="Book Antiqua" panose="02040602050305030304" pitchFamily="18" charset="0"/>
              </a:rPr>
              <a:t>ACCOUNTABILITY</a:t>
            </a:r>
            <a:r>
              <a:rPr lang="en-US" sz="5000" b="1" i="1" dirty="0">
                <a:latin typeface="Book Antiqua" panose="02040602050305030304" pitchFamily="18" charset="0"/>
              </a:rPr>
              <a:t>:  USE VIRTUAL APPS</a:t>
            </a:r>
          </a:p>
          <a:p>
            <a:endParaRPr lang="en-US" sz="3500" i="1" dirty="0">
              <a:latin typeface="Book Antiqua" panose="02040602050305030304" pitchFamily="18" charset="0"/>
            </a:endParaRPr>
          </a:p>
          <a:p>
            <a:pPr lvl="0"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b="1" i="1" dirty="0">
                <a:solidFill>
                  <a:prstClr val="black"/>
                </a:solidFill>
                <a:latin typeface="Book Antiqua" panose="02040602050305030304" pitchFamily="18" charset="0"/>
              </a:rPr>
              <a:t>Wally:</a:t>
            </a:r>
          </a:p>
          <a:p>
            <a:pPr lvl="0"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prstClr val="black"/>
                </a:solidFill>
                <a:latin typeface="Book Antiqua" panose="02040602050305030304" pitchFamily="18" charset="0"/>
                <a:hlinkClick r:id="rId4"/>
              </a:rPr>
              <a:t>https://wally.me</a:t>
            </a:r>
            <a:endParaRPr lang="en-US" sz="35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lvl="0">
              <a:spcBef>
                <a:spcPts val="0"/>
              </a:spcBef>
            </a:pPr>
            <a:endParaRPr lang="en-US" sz="35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b="1" i="1" dirty="0">
                <a:latin typeface="Book Antiqua" panose="02040602050305030304" pitchFamily="18" charset="0"/>
              </a:rPr>
              <a:t>Mint</a:t>
            </a: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latin typeface="Book Antiqua" panose="02040602050305030304" pitchFamily="18" charset="0"/>
                <a:hlinkClick r:id="rId5"/>
              </a:rPr>
              <a:t>https://www.mint.com/</a:t>
            </a:r>
            <a:r>
              <a:rPr lang="en-US" sz="3500" dirty="0">
                <a:latin typeface="Book Antiqua" panose="02040602050305030304" pitchFamily="18" charset="0"/>
              </a:rPr>
              <a:t>				</a:t>
            </a: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500" dirty="0">
              <a:latin typeface="Book Antiqua" panose="02040602050305030304" pitchFamily="18" charset="0"/>
            </a:endParaRP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b="1" i="1" dirty="0">
                <a:latin typeface="Book Antiqua" panose="02040602050305030304" pitchFamily="18" charset="0"/>
              </a:rPr>
              <a:t>Personal Capital:</a:t>
            </a: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latin typeface="Book Antiqua" panose="02040602050305030304" pitchFamily="18" charset="0"/>
                <a:hlinkClick r:id="rId6"/>
              </a:rPr>
              <a:t>https://www.personalcapital.com/</a:t>
            </a:r>
            <a:endParaRPr lang="en-US" sz="3500" dirty="0">
              <a:latin typeface="Book Antiqua" panose="02040602050305030304" pitchFamily="18" charset="0"/>
            </a:endParaRP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500" dirty="0">
              <a:latin typeface="Book Antiqua" panose="02040602050305030304" pitchFamily="18" charset="0"/>
            </a:endParaRP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500" dirty="0">
              <a:latin typeface="Book Antiqua" panose="02040602050305030304" pitchFamily="18" charset="0"/>
            </a:endParaRP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b="1" i="1" dirty="0" err="1">
                <a:latin typeface="Book Antiqua" panose="02040602050305030304" pitchFamily="18" charset="0"/>
              </a:rPr>
              <a:t>Pocketguard</a:t>
            </a:r>
            <a:r>
              <a:rPr lang="en-US" sz="3500" b="1" i="1" dirty="0">
                <a:latin typeface="Book Antiqua" panose="02040602050305030304" pitchFamily="18" charset="0"/>
              </a:rPr>
              <a:t>:</a:t>
            </a:r>
          </a:p>
          <a:p>
            <a:pPr indent="-2286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3500" dirty="0">
                <a:latin typeface="Book Antiqua" panose="02040602050305030304" pitchFamily="18" charset="0"/>
                <a:hlinkClick r:id="rId7"/>
              </a:rPr>
              <a:t>https://</a:t>
            </a:r>
            <a:r>
              <a:rPr lang="en-US" sz="3500" i="1" dirty="0">
                <a:latin typeface="Book Antiqua" panose="02040602050305030304" pitchFamily="18" charset="0"/>
                <a:hlinkClick r:id="rId7"/>
              </a:rPr>
              <a:t>pocketguard</a:t>
            </a:r>
            <a:r>
              <a:rPr lang="en-US" sz="3500" dirty="0">
                <a:latin typeface="Book Antiqua" panose="02040602050305030304" pitchFamily="18" charset="0"/>
                <a:hlinkClick r:id="rId7"/>
              </a:rPr>
              <a:t>.com/</a:t>
            </a:r>
            <a:endParaRPr lang="en-US" sz="3500" dirty="0">
              <a:latin typeface="Book Antiqua" panose="0204060205030503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3500" dirty="0">
              <a:latin typeface="Book Antiqua" panose="0204060205030503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b="1" i="1" dirty="0">
              <a:latin typeface="Book Antiqua" panose="0204060205030503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latin typeface="Book Antiqua" panose="0204060205030503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7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7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D4469D90-62FA-49B2-981E-5305361D5A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10502370" y="4592474"/>
            <a:ext cx="1128382" cy="847206"/>
            <a:chOff x="8183879" y="1000124"/>
            <a:chExt cx="1562267" cy="1172973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xmlns="" id="{281E6897-9689-4C48-ADC3-9F41AAE3A90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83879" y="1348782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xmlns="" id="{404E145C-C4EA-4DED-B029-22B811FCEBA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983979" y="1000124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tx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3710787-820D-4117-9CAD-992C5EE26E51}"/>
              </a:ext>
            </a:extLst>
          </p:cNvPr>
          <p:cNvSpPr txBox="1"/>
          <p:nvPr/>
        </p:nvSpPr>
        <p:spPr>
          <a:xfrm>
            <a:off x="1293813" y="1524000"/>
            <a:ext cx="10896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/>
              <a:t> </a:t>
            </a:r>
            <a:endParaRPr lang="en-US" sz="2800" b="1" i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54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1588B3-EA5F-4757-9FCA-FDD123D25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8" y="1191503"/>
            <a:ext cx="3976687" cy="140989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2400" dirty="0"/>
              <a:t> </a:t>
            </a:r>
            <a:r>
              <a:rPr lang="en-US" sz="3600" b="1" i="1" dirty="0">
                <a:solidFill>
                  <a:schemeClr val="accent2"/>
                </a:solidFill>
              </a:rPr>
              <a:t>TRACKING CASH FLOW IN REAL TIME IS KEY!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F7A542-521B-4BFE-964A-1DA0B18F91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" y="2245568"/>
            <a:ext cx="3712028" cy="449735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400" dirty="0"/>
              <a:t>FINANCIAL AWARENESS WILL HELP CREATE FINANCIAL FITNESS</a:t>
            </a:r>
          </a:p>
          <a:p>
            <a:r>
              <a:rPr lang="en-US" sz="2400" dirty="0"/>
              <a:t>SET ALERTS- OOPS!</a:t>
            </a:r>
          </a:p>
          <a:p>
            <a:r>
              <a:rPr lang="en-US" sz="2400" dirty="0"/>
              <a:t>HELPS WITH THE “B” WORD</a:t>
            </a:r>
          </a:p>
          <a:p>
            <a:r>
              <a:rPr lang="en-US" sz="2400" dirty="0"/>
              <a:t>CONSIDER THE       50/30/20 RULE</a:t>
            </a:r>
          </a:p>
          <a:p>
            <a:r>
              <a:rPr lang="en-US" sz="2400" dirty="0"/>
              <a:t>CAN ASSIST WITH CYBER AND SPAM ATTEMPTS</a:t>
            </a:r>
          </a:p>
          <a:p>
            <a:r>
              <a:rPr lang="en-US" sz="2400" dirty="0"/>
              <a:t>TRY THIS AS A PROJECT: HMMMM…           </a:t>
            </a:r>
          </a:p>
          <a:p>
            <a:endParaRPr lang="en-US" sz="1700" dirty="0"/>
          </a:p>
        </p:txBody>
      </p:sp>
      <p:pic>
        <p:nvPicPr>
          <p:cNvPr id="12" name="Content Placeholder 11" descr="A picture containing table&#10;&#10;Description automatically generated">
            <a:extLst>
              <a:ext uri="{FF2B5EF4-FFF2-40B4-BE49-F238E27FC236}">
                <a16:creationId xmlns:a16="http://schemas.microsoft.com/office/drawing/2014/main" xmlns="" id="{2967AED2-DA85-4DBB-87AC-8A916083AA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3242695" y="10"/>
            <a:ext cx="8949307" cy="6857990"/>
          </a:xfrm>
          <a:custGeom>
            <a:avLst/>
            <a:gdLst>
              <a:gd name="connsiteX0" fmla="*/ 0 w 8949307"/>
              <a:gd name="connsiteY0" fmla="*/ 0 h 6858000"/>
              <a:gd name="connsiteX1" fmla="*/ 8949307 w 8949307"/>
              <a:gd name="connsiteY1" fmla="*/ 0 h 6858000"/>
              <a:gd name="connsiteX2" fmla="*/ 8949307 w 8949307"/>
              <a:gd name="connsiteY2" fmla="*/ 6858000 h 6858000"/>
              <a:gd name="connsiteX3" fmla="*/ 0 w 8949307"/>
              <a:gd name="connsiteY3" fmla="*/ 6858000 h 6858000"/>
              <a:gd name="connsiteX4" fmla="*/ 62983 w 8949307"/>
              <a:gd name="connsiteY4" fmla="*/ 6788730 h 6858000"/>
              <a:gd name="connsiteX5" fmla="*/ 1212979 w 8949307"/>
              <a:gd name="connsiteY5" fmla="*/ 3429000 h 6858000"/>
              <a:gd name="connsiteX6" fmla="*/ 62983 w 8949307"/>
              <a:gd name="connsiteY6" fmla="*/ 692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6552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1" name="Rectangle 77">
            <a:extLst>
              <a:ext uri="{FF2B5EF4-FFF2-40B4-BE49-F238E27FC236}">
                <a16:creationId xmlns:a16="http://schemas.microsoft.com/office/drawing/2014/main" xmlns="" id="{E45CA849-654C-4173-AD99-B3A2528275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4F1A3D-AA47-4E0D-A741-0782CA304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411480"/>
            <a:ext cx="11201400" cy="11064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KEEP TRACK AND CONTROL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3E23A947-2D45-4208-AE2B-64948C87A3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8793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BFE929A2-02BC-47AD-8D85-C76BA9E0B9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429768" y="1721922"/>
            <a:ext cx="6704891" cy="4520559"/>
          </a:xfrm>
          <a:prstGeom prst="rect">
            <a:avLst/>
          </a:prstGeom>
        </p:spPr>
      </p:pic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xmlns="" id="{E5BBB0F9-6A59-4D02-A9C7-A2D6516684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43801" y="1721922"/>
            <a:ext cx="4218432" cy="4520560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xmlns="" id="{EC794F3C-F3D9-4260-BA8D-2671AB2DB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801" y="1621971"/>
            <a:ext cx="4291938" cy="462051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b="1" i="1" dirty="0">
                <a:solidFill>
                  <a:schemeClr val="accent6">
                    <a:lumMod val="75000"/>
                  </a:schemeClr>
                </a:solidFill>
                <a:latin typeface="Book Antiqua" panose="02040602050305030304" pitchFamily="18" charset="0"/>
              </a:rPr>
              <a:t>WHAT GOES WHERE?</a:t>
            </a:r>
          </a:p>
          <a:p>
            <a:pPr marL="0" indent="0">
              <a:buNone/>
            </a:pPr>
            <a:endParaRPr lang="en-US" sz="20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Book Antiqua" panose="02040602050305030304" pitchFamily="18" charset="0"/>
              </a:rPr>
              <a:t>1) WHAT YOU GOTTA SPEND:</a:t>
            </a:r>
          </a:p>
          <a:p>
            <a:pPr marL="0" indent="0">
              <a:buNone/>
            </a:pPr>
            <a:r>
              <a:rPr lang="en-US" sz="2000" i="1" dirty="0">
                <a:latin typeface="Book Antiqua" panose="02040602050305030304" pitchFamily="18" charset="0"/>
              </a:rPr>
              <a:t>NON-DISCRETIONARY</a:t>
            </a:r>
          </a:p>
          <a:p>
            <a:pPr marL="0" lvl="0" indent="0">
              <a:buNone/>
            </a:pPr>
            <a:endParaRPr lang="en-US" sz="2000" dirty="0">
              <a:latin typeface="Book Antiqua" panose="02040602050305030304" pitchFamily="18" charset="0"/>
            </a:endParaRPr>
          </a:p>
          <a:p>
            <a:pPr marL="0" lvl="0" indent="0">
              <a:buNone/>
            </a:pPr>
            <a:r>
              <a:rPr lang="en-US" sz="2000" dirty="0">
                <a:latin typeface="Book Antiqua" panose="02040602050305030304" pitchFamily="18" charset="0"/>
              </a:rPr>
              <a:t>2) PAY YOURSELF: </a:t>
            </a:r>
          </a:p>
          <a:p>
            <a:pPr marL="0" lvl="0" indent="0">
              <a:buNone/>
            </a:pPr>
            <a:r>
              <a:rPr lang="en-US" sz="2000" i="1" dirty="0">
                <a:latin typeface="Book Antiqua" panose="02040602050305030304" pitchFamily="18" charset="0"/>
              </a:rPr>
              <a:t>SAVINGS AND “RAINY DAY”</a:t>
            </a:r>
          </a:p>
          <a:p>
            <a:pPr marL="0" indent="0">
              <a:buNone/>
            </a:pPr>
            <a:endParaRPr lang="en-US" sz="2000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Book Antiqua" panose="02040602050305030304" pitchFamily="18" charset="0"/>
              </a:rPr>
              <a:t>3) WHAT YOU WANT TO SPEND:</a:t>
            </a:r>
          </a:p>
          <a:p>
            <a:pPr marL="0" indent="0">
              <a:buNone/>
            </a:pPr>
            <a:r>
              <a:rPr lang="en-US" sz="2000" i="1" dirty="0">
                <a:latin typeface="Book Antiqua" panose="02040602050305030304" pitchFamily="18" charset="0"/>
              </a:rPr>
              <a:t>DISCRETIONARY</a:t>
            </a:r>
          </a:p>
          <a:p>
            <a:pPr marL="0" indent="0"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36447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A3BAF07C-C39E-42EB-BB22-8D46691D97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93061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D8E9CF54-0466-4261-9E62-0249E60E18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xmlns="" id="{33E32106-E8B1-4F76-9EE6-58537738A3C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6">
              <a:extLst>
                <a:ext uri="{FF2B5EF4-FFF2-40B4-BE49-F238E27FC236}">
                  <a16:creationId xmlns:a16="http://schemas.microsoft.com/office/drawing/2014/main" xmlns="" id="{C32C2C46-A045-44FB-8A74-5EBD650C278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xmlns="" id="{6A76F79C-6683-4940-BCF7-4BCCCEE4068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xmlns="" id="{FF4675A3-6D07-4B1F-9BFC-AEBEA1AD067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xmlns="" id="{765E127A-B6B7-4B1D-B7BD-6C8C969D29C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2" name="Freeform 10">
              <a:extLst>
                <a:ext uri="{FF2B5EF4-FFF2-40B4-BE49-F238E27FC236}">
                  <a16:creationId xmlns:a16="http://schemas.microsoft.com/office/drawing/2014/main" xmlns="" id="{3BCA9D9E-C72C-4751-BFA9-10B85CACE3C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xmlns="" id="{080C708C-69BF-441B-AB75-C98160ED06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4" name="Freeform 12">
              <a:extLst>
                <a:ext uri="{FF2B5EF4-FFF2-40B4-BE49-F238E27FC236}">
                  <a16:creationId xmlns:a16="http://schemas.microsoft.com/office/drawing/2014/main" xmlns="" id="{3E79964E-F8F1-4763-8892-7BC3DAE306E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xmlns="" id="{FE09592A-FCC9-4AE5-BA0B-730C6F3BBE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xmlns="" id="{96448994-820C-4BC1-ABF3-4579C6F99A6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xmlns="" id="{9BB0D192-565A-42B9-B292-CC032D71A6A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8" name="Freeform 16">
              <a:extLst>
                <a:ext uri="{FF2B5EF4-FFF2-40B4-BE49-F238E27FC236}">
                  <a16:creationId xmlns:a16="http://schemas.microsoft.com/office/drawing/2014/main" xmlns="" id="{6D1CA09C-5F40-4E92-A7E9-D1FCEE51283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17">
              <a:extLst>
                <a:ext uri="{FF2B5EF4-FFF2-40B4-BE49-F238E27FC236}">
                  <a16:creationId xmlns:a16="http://schemas.microsoft.com/office/drawing/2014/main" xmlns="" id="{379F5AA5-2E14-4880-A5A6-07AEF2AD89D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xmlns="" id="{EF14BD32-D239-4DA3-98B3-7752073657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xmlns="" id="{CF07B250-E5E4-4624-9BD7-8D513A67B7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20">
              <a:extLst>
                <a:ext uri="{FF2B5EF4-FFF2-40B4-BE49-F238E27FC236}">
                  <a16:creationId xmlns:a16="http://schemas.microsoft.com/office/drawing/2014/main" xmlns="" id="{BCC5D120-7C8C-4290-865C-4EE6E4F245F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21">
              <a:extLst>
                <a:ext uri="{FF2B5EF4-FFF2-40B4-BE49-F238E27FC236}">
                  <a16:creationId xmlns:a16="http://schemas.microsoft.com/office/drawing/2014/main" xmlns="" id="{C24688C6-CAE5-4EF2-B2BA-A138DA0A24B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22">
              <a:extLst>
                <a:ext uri="{FF2B5EF4-FFF2-40B4-BE49-F238E27FC236}">
                  <a16:creationId xmlns:a16="http://schemas.microsoft.com/office/drawing/2014/main" xmlns="" id="{6BD31099-7C13-4901-A04F-632B1CD8462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xmlns="" id="{679F5FF7-82B2-4033-8FBE-63170C9378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45C78D8-ACD0-48A4-A2FD-2C4D6D34CCA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9590" y="2895554"/>
            <a:ext cx="2072820" cy="10668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93AE41E-64E9-487D-8FC6-98F55145F7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9590" y="2895554"/>
            <a:ext cx="2072820" cy="10668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145589-FEF1-47C9-8420-E3F765962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27" y="4598826"/>
            <a:ext cx="2724530" cy="1939135"/>
          </a:xfr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ts val="0"/>
              </a:spcBef>
            </a:pPr>
            <a:r>
              <a:rPr lang="en-US" sz="6000" dirty="0"/>
              <a:t>TIP#2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6D34593-384E-48E9-BF22-B10EA6AE33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04" y="-35930"/>
            <a:ext cx="12191980" cy="4595954"/>
          </a:xfrm>
          <a:custGeom>
            <a:avLst/>
            <a:gdLst>
              <a:gd name="connsiteX0" fmla="*/ 0 w 12192000"/>
              <a:gd name="connsiteY0" fmla="*/ 0 h 4621300"/>
              <a:gd name="connsiteX1" fmla="*/ 12192000 w 12192000"/>
              <a:gd name="connsiteY1" fmla="*/ 0 h 4621300"/>
              <a:gd name="connsiteX2" fmla="*/ 12192000 w 12192000"/>
              <a:gd name="connsiteY2" fmla="*/ 3104412 h 4621300"/>
              <a:gd name="connsiteX3" fmla="*/ 12192000 w 12192000"/>
              <a:gd name="connsiteY3" fmla="*/ 3296537 h 4621300"/>
              <a:gd name="connsiteX4" fmla="*/ 12192000 w 12192000"/>
              <a:gd name="connsiteY4" fmla="*/ 4272355 h 4621300"/>
              <a:gd name="connsiteX5" fmla="*/ 12113803 w 12192000"/>
              <a:gd name="connsiteY5" fmla="*/ 4280638 h 4621300"/>
              <a:gd name="connsiteX6" fmla="*/ 6753597 w 12192000"/>
              <a:gd name="connsiteY6" fmla="*/ 4604195 h 4621300"/>
              <a:gd name="connsiteX7" fmla="*/ 400746 w 12192000"/>
              <a:gd name="connsiteY7" fmla="*/ 4432852 h 4621300"/>
              <a:gd name="connsiteX8" fmla="*/ 0 w 12192000"/>
              <a:gd name="connsiteY8" fmla="*/ 4395876 h 4621300"/>
              <a:gd name="connsiteX9" fmla="*/ 0 w 12192000"/>
              <a:gd name="connsiteY9" fmla="*/ 3296537 h 4621300"/>
              <a:gd name="connsiteX10" fmla="*/ 0 w 12192000"/>
              <a:gd name="connsiteY10" fmla="*/ 3104412 h 46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4621300">
                <a:moveTo>
                  <a:pt x="0" y="0"/>
                </a:moveTo>
                <a:lnTo>
                  <a:pt x="12192000" y="0"/>
                </a:lnTo>
                <a:lnTo>
                  <a:pt x="12192000" y="3104412"/>
                </a:lnTo>
                <a:lnTo>
                  <a:pt x="12192000" y="3296537"/>
                </a:lnTo>
                <a:lnTo>
                  <a:pt x="12192000" y="4272355"/>
                </a:lnTo>
                <a:lnTo>
                  <a:pt x="12113803" y="4280638"/>
                </a:lnTo>
                <a:cubicBezTo>
                  <a:pt x="10139508" y="4478587"/>
                  <a:pt x="8237152" y="4571590"/>
                  <a:pt x="6753597" y="4604195"/>
                </a:cubicBezTo>
                <a:cubicBezTo>
                  <a:pt x="4940362" y="4644044"/>
                  <a:pt x="2657278" y="4624714"/>
                  <a:pt x="400746" y="4432852"/>
                </a:cubicBezTo>
                <a:lnTo>
                  <a:pt x="0" y="4395876"/>
                </a:lnTo>
                <a:lnTo>
                  <a:pt x="0" y="3296537"/>
                </a:lnTo>
                <a:lnTo>
                  <a:pt x="0" y="3104412"/>
                </a:lnTo>
                <a:close/>
              </a:path>
            </a:pathLst>
          </a:custGeom>
        </p:spPr>
      </p:pic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xmlns="" id="{AAF2CD2F-6C6E-4298-9592-669442292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57" y="5041396"/>
            <a:ext cx="9252857" cy="1496564"/>
          </a:xfrm>
        </p:spPr>
        <p:txBody>
          <a:bodyPr anchor="ctr">
            <a:normAutofit/>
          </a:bodyPr>
          <a:lstStyle/>
          <a:p>
            <a:r>
              <a:rPr lang="en-US" sz="4400" b="1" i="1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GET ON THE TAX PLANNING TRAIL</a:t>
            </a:r>
            <a:r>
              <a:rPr lang="en-US" sz="4400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</a:br>
            <a:r>
              <a:rPr lang="en-US" sz="4000" dirty="0">
                <a:solidFill>
                  <a:prstClr val="white"/>
                </a:solidFill>
                <a:latin typeface="+mj-lt"/>
                <a:ea typeface="+mj-ea"/>
                <a:cs typeface="+mj-cs"/>
              </a:rPr>
              <a:t>				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2270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420D6F-9BF4-48A1-93CE-8E2E89D57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53" y="4385066"/>
            <a:ext cx="11918302" cy="55393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TAX DEDUCTIBLE– YEP ! </a:t>
            </a:r>
            <a:br>
              <a:rPr lang="en-US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 descr="A person with collar shirt&#10;&#10;Description automatically generated">
            <a:extLst>
              <a:ext uri="{FF2B5EF4-FFF2-40B4-BE49-F238E27FC236}">
                <a16:creationId xmlns:a16="http://schemas.microsoft.com/office/drawing/2014/main" xmlns="" id="{756529EC-E4DD-438B-AB28-468A084748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6095974" cy="4252522"/>
          </a:xfrm>
          <a:prstGeom prst="rect">
            <a:avLst/>
          </a:prstGeom>
        </p:spPr>
      </p:pic>
      <p:pic>
        <p:nvPicPr>
          <p:cNvPr id="4" name="Picture 3" descr="A picture containing outdoor, building, person, standing&#10;&#10;Description automatically generated">
            <a:extLst>
              <a:ext uri="{FF2B5EF4-FFF2-40B4-BE49-F238E27FC236}">
                <a16:creationId xmlns:a16="http://schemas.microsoft.com/office/drawing/2014/main" xmlns="" id="{0F3694E9-DE2C-48F4-8825-50E6888D9BB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6095999" y="-681"/>
            <a:ext cx="6096001" cy="42532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65B1B56-423C-46FA-B71E-9ADA7207C1EC}"/>
              </a:ext>
            </a:extLst>
          </p:cNvPr>
          <p:cNvSpPr txBox="1"/>
          <p:nvPr/>
        </p:nvSpPr>
        <p:spPr>
          <a:xfrm>
            <a:off x="2065175" y="5026090"/>
            <a:ext cx="883298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>TAX-DEFERRED-OH YEAH !!</a:t>
            </a:r>
            <a:r>
              <a:rPr lang="en-US" sz="4000" b="1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  <a:t/>
            </a:r>
            <a:br>
              <a:rPr lang="en-US" sz="4000" b="1" dirty="0">
                <a:solidFill>
                  <a:prstClr val="white"/>
                </a:solidFill>
                <a:latin typeface="Calibri Light" panose="020F0302020204030204"/>
                <a:ea typeface="+mj-ea"/>
                <a:cs typeface="+mj-cs"/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B92F4E1-DCD7-450A-B3D9-40170A30E1A1}"/>
              </a:ext>
            </a:extLst>
          </p:cNvPr>
          <p:cNvSpPr txBox="1"/>
          <p:nvPr/>
        </p:nvSpPr>
        <p:spPr>
          <a:xfrm>
            <a:off x="2065176" y="5697895"/>
            <a:ext cx="82731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         TAX FREE YAY-YAY-YAY !!!</a:t>
            </a:r>
            <a:endParaRPr lang="en-US" sz="48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90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8A2F53-C17D-422E-A791-D87D76C78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99457"/>
            <a:ext cx="4654294" cy="1785257"/>
          </a:xfr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t">
            <a:normAutofit fontScale="90000"/>
          </a:bodyPr>
          <a:lstStyle/>
          <a:p>
            <a:pPr algn="ctr"/>
            <a:r>
              <a:rPr lang="en-US" sz="26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6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600" b="1" i="1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401K PLANS:</a:t>
            </a:r>
            <a:br>
              <a:rPr lang="en-US" sz="3600" b="1" i="1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3600" b="1" i="1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YOUR </a:t>
            </a:r>
            <a:r>
              <a:rPr lang="en-US" sz="3600" b="1" i="1" dirty="0">
                <a:solidFill>
                  <a:schemeClr val="accent1">
                    <a:lumMod val="75000"/>
                  </a:schemeClr>
                </a:solidFill>
              </a:rPr>
              <a:t>EASY BREEZY         TOP PICK</a:t>
            </a:r>
            <a:r>
              <a:rPr lang="en-US" sz="36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6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200" b="1" i="1" dirty="0"/>
              <a:t>WEALTH BUILDER</a:t>
            </a:r>
            <a:r>
              <a:rPr lang="en-US" sz="3200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43BBB6-A9BE-4F10-B63D-E42409CC36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" y="2575248"/>
            <a:ext cx="4007442" cy="4282751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2020 UPDATES</a:t>
            </a: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DOES IT MATTER?                Employer match or not</a:t>
            </a: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TAX IMPACT: Pre-tax reduces your taxable income, but after-tax or Roth contributions – not. BUT….</a:t>
            </a: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TURNING 50 IN 2020?                  Sign up for Catch Up</a:t>
            </a:r>
          </a:p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TAKE YOUR NICKLES AND DIMES: When you change employers, don’t leave your money behind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. </a:t>
            </a:r>
          </a:p>
          <a:p>
            <a:pPr marL="0"/>
            <a:endParaRPr lang="en-US" sz="16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en-US" sz="1600" dirty="0"/>
          </a:p>
          <a:p>
            <a:endParaRPr lang="en-US" sz="1600" dirty="0"/>
          </a:p>
        </p:txBody>
      </p:sp>
      <p:pic>
        <p:nvPicPr>
          <p:cNvPr id="6" name="Content Placeholder 5" descr="A close up of a piece of paper&#10;&#10;Description automatically generated">
            <a:extLst>
              <a:ext uri="{FF2B5EF4-FFF2-40B4-BE49-F238E27FC236}">
                <a16:creationId xmlns:a16="http://schemas.microsoft.com/office/drawing/2014/main" xmlns="" id="{97AFC957-A3A7-499C-B975-C810A6CBEC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4295" y="1019175"/>
            <a:ext cx="7537705" cy="583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01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592" y="168676"/>
            <a:ext cx="10369420" cy="13743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1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  </a:t>
            </a:r>
            <a:r>
              <a:rPr lang="en-US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ONE PATHWAY TO TAX FREE:</a:t>
            </a:r>
            <a:br>
              <a:rPr lang="en-US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 DROP $ INTO </a:t>
            </a:r>
            <a:r>
              <a:rPr lang="en-US" b="1" i="1" dirty="0"/>
              <a:t>YOUR </a:t>
            </a:r>
            <a:r>
              <a:rPr lang="en-US" b="1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ROTH 401K </a:t>
            </a:r>
            <a:r>
              <a:rPr lang="en-US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i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7515" y="1543050"/>
            <a:ext cx="7161017" cy="4919893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             </a:t>
            </a:r>
            <a:r>
              <a:rPr lang="en-US" b="1" i="1" dirty="0"/>
              <a:t>Here’s What You Need to Know:</a:t>
            </a:r>
          </a:p>
          <a:p>
            <a:r>
              <a:rPr lang="en-US" b="1" i="1" dirty="0"/>
              <a:t>Always </a:t>
            </a:r>
            <a:r>
              <a:rPr lang="en-US" dirty="0"/>
              <a:t>funded with after tax money.  Employer match goes into pre-tax 401k account.</a:t>
            </a:r>
          </a:p>
          <a:p>
            <a:r>
              <a:rPr lang="en-US" dirty="0"/>
              <a:t>No earnings income limitation vs. Roth IRA’s</a:t>
            </a:r>
          </a:p>
          <a:p>
            <a:r>
              <a:rPr lang="en-US" dirty="0"/>
              <a:t>5 -Year Rule</a:t>
            </a:r>
          </a:p>
          <a:p>
            <a:r>
              <a:rPr lang="en-US" dirty="0"/>
              <a:t>Distributions are tax-free to owner </a:t>
            </a:r>
            <a:r>
              <a:rPr lang="en-US" b="1" i="1" dirty="0"/>
              <a:t>AND </a:t>
            </a:r>
            <a:r>
              <a:rPr lang="en-US" dirty="0"/>
              <a:t>to beneficiaries- subject to certain rules</a:t>
            </a:r>
          </a:p>
          <a:p>
            <a:r>
              <a:rPr lang="en-US" dirty="0"/>
              <a:t>If you leave money in 401k after leaving, there are requirements to withdraw funds: RMD rules. So, move it to a Roth IRA</a:t>
            </a:r>
          </a:p>
          <a:p>
            <a:endParaRPr lang="en-US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060" y="1728628"/>
            <a:ext cx="3425957" cy="3400262"/>
          </a:xfrm>
          <a:prstGeom prst="rect">
            <a:avLst/>
          </a:prstGeom>
          <a:solidFill>
            <a:schemeClr val="bg2">
              <a:alpha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876963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2021" y="3102430"/>
            <a:ext cx="3852041" cy="24928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b="1" i="1" dirty="0">
                <a:latin typeface="Book Antiqua" panose="02040602050305030304" pitchFamily="18" charset="0"/>
              </a:rPr>
              <a:t/>
            </a:r>
            <a:br>
              <a:rPr lang="en-US" sz="4000" b="1" i="1" dirty="0">
                <a:latin typeface="Book Antiqua" panose="02040602050305030304" pitchFamily="18" charset="0"/>
              </a:rPr>
            </a:br>
            <a:r>
              <a:rPr lang="en-US" sz="4000" b="1" i="1" dirty="0">
                <a:latin typeface="Book Antiqua" panose="02040602050305030304" pitchFamily="18" charset="0"/>
              </a:rPr>
              <a:t>TIP#2</a:t>
            </a:r>
            <a:r>
              <a:rPr lang="en-US" sz="1600" b="1" i="1" dirty="0">
                <a:latin typeface="Book Antiqua" panose="02040602050305030304" pitchFamily="18" charset="0"/>
              </a:rPr>
              <a:t/>
            </a:r>
            <a:br>
              <a:rPr lang="en-US" sz="1600" b="1" i="1" dirty="0">
                <a:latin typeface="Book Antiqua" panose="02040602050305030304" pitchFamily="18" charset="0"/>
              </a:rPr>
            </a:br>
            <a:r>
              <a:rPr lang="en-US" sz="3100" b="1" i="1" dirty="0">
                <a:latin typeface="Book Antiqua" panose="02040602050305030304" pitchFamily="18" charset="0"/>
              </a:rPr>
              <a:t>GET ON THE TAX PLANNING TRAIL </a:t>
            </a:r>
            <a:r>
              <a:rPr lang="en-US" sz="3100" b="1" i="1" dirty="0"/>
              <a:t/>
            </a:r>
            <a:br>
              <a:rPr lang="en-US" sz="3100" b="1" i="1" dirty="0"/>
            </a:br>
            <a:r>
              <a:rPr lang="en-US" sz="1600" b="1" i="1" dirty="0"/>
              <a:t/>
            </a:r>
            <a:br>
              <a:rPr lang="en-US" sz="1600" b="1" i="1" dirty="0"/>
            </a:br>
            <a:r>
              <a:rPr lang="en-US" sz="1600" b="1" i="1" dirty="0"/>
              <a:t/>
            </a:r>
            <a:br>
              <a:rPr lang="en-US" sz="1600" b="1" i="1" dirty="0"/>
            </a:br>
            <a:endParaRPr lang="en-US" sz="1600" b="1" i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898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598" y="80682"/>
            <a:ext cx="9976469" cy="1598340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rgbClr val="3F3F3F"/>
                </a:solidFill>
                <a:latin typeface="Book Antiqua" panose="02040602050305030304" pitchFamily="18" charset="0"/>
              </a:rPr>
              <a:t/>
            </a:r>
            <a:br>
              <a:rPr lang="en-US" sz="3600" b="1" dirty="0">
                <a:solidFill>
                  <a:srgbClr val="3F3F3F"/>
                </a:solidFill>
                <a:latin typeface="Book Antiqua" panose="02040602050305030304" pitchFamily="18" charset="0"/>
              </a:rPr>
            </a:br>
            <a:r>
              <a:rPr lang="en-US" sz="4000" b="1" dirty="0">
                <a:solidFill>
                  <a:srgbClr val="3F3F3F"/>
                </a:solidFill>
                <a:latin typeface="Book Antiqua" panose="02040602050305030304" pitchFamily="18" charset="0"/>
              </a:rPr>
              <a:t>TIP#3</a:t>
            </a:r>
            <a:br>
              <a:rPr lang="en-US" sz="4000" b="1" dirty="0">
                <a:solidFill>
                  <a:srgbClr val="3F3F3F"/>
                </a:solidFill>
                <a:latin typeface="Book Antiqua" panose="02040602050305030304" pitchFamily="18" charset="0"/>
              </a:rPr>
            </a:br>
            <a:r>
              <a:rPr lang="en-US" sz="4000" b="1" i="1" dirty="0">
                <a:solidFill>
                  <a:prstClr val="black"/>
                </a:solidFill>
              </a:rPr>
              <a:t>PATHWAY TO TAX FREE IS ROTH ANYTHING</a:t>
            </a:r>
            <a:r>
              <a:rPr lang="en-US" sz="3600" i="1" dirty="0">
                <a:solidFill>
                  <a:prstClr val="black"/>
                </a:solidFill>
              </a:rPr>
              <a:t/>
            </a:r>
            <a:br>
              <a:rPr lang="en-US" sz="3600" i="1" dirty="0">
                <a:solidFill>
                  <a:prstClr val="black"/>
                </a:solidFill>
              </a:rPr>
            </a:br>
            <a:endParaRPr lang="en-US" sz="3600" b="1" dirty="0">
              <a:solidFill>
                <a:srgbClr val="3F3F3F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170" y="1759702"/>
            <a:ext cx="5600095" cy="4526797"/>
          </a:xfrm>
        </p:spPr>
        <p:txBody>
          <a:bodyPr anchor="t">
            <a:noAutofit/>
          </a:bodyPr>
          <a:lstStyle/>
          <a:p>
            <a:r>
              <a:rPr lang="en-US" sz="1800" b="1" dirty="0">
                <a:latin typeface="Book Antiqua" panose="02040602050305030304" pitchFamily="18" charset="0"/>
              </a:rPr>
              <a:t>ROTH IRA PLANS</a:t>
            </a:r>
            <a:r>
              <a:rPr lang="en-US" sz="1800" dirty="0">
                <a:latin typeface="Book Antiqua" panose="02040602050305030304" pitchFamily="18" charset="0"/>
              </a:rPr>
              <a:t>	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Can be funded by Roth 401k rollover, after tax 401k monies, converting a traditional IRA to Roth or direct funding. 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Direct Contributions are subject to income/wages limitations. In 2020, maximum MAGI for filing single is $124,000 and for filing jointly, $196,000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No cutoff date for funding the Roth IRA as long as you have  wages.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If you can’t fund a Roth through the front door – (income is too high), go through the Back door</a:t>
            </a:r>
            <a:r>
              <a:rPr lang="en-US" sz="1800" b="1" i="1" dirty="0">
                <a:latin typeface="Book Antiqua" panose="0204060205030503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FFFF00"/>
                </a:solidFill>
                <a:latin typeface="Book Antiqua" panose="02040602050305030304" pitchFamily="18" charset="0"/>
              </a:rPr>
              <a:t>RULE: Contributions can be taken out at any time – no taxes or penalties, regardless of age! Special rules for accessing earnings tax free – however.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FFFF00"/>
                </a:solidFill>
                <a:latin typeface="Book Antiqua" panose="02040602050305030304" pitchFamily="18" charset="0"/>
              </a:rPr>
              <a:t>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9" y="1759703"/>
            <a:ext cx="5600093" cy="4798940"/>
          </a:xfrm>
        </p:spPr>
        <p:txBody>
          <a:bodyPr anchor="t">
            <a:noAutofit/>
          </a:bodyPr>
          <a:lstStyle/>
          <a:p>
            <a:r>
              <a:rPr lang="en-US" sz="1800" b="1" dirty="0">
                <a:latin typeface="Book Antiqua" panose="02040602050305030304" pitchFamily="18" charset="0"/>
              </a:rPr>
              <a:t>ROTH 401K PLANS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Not subject to wages/income limitations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Retain Employer match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Can contribute to the pre-tax as well as the Roth 401k subject to maximum limits. In 2020, the maximum base is $19,500, including the catch-up the maximum contribution is $26000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At separation of service, can roll over into a Roth IRA</a:t>
            </a:r>
          </a:p>
          <a:p>
            <a:pPr marL="0" indent="0">
              <a:buNone/>
            </a:pPr>
            <a:r>
              <a:rPr lang="en-US" sz="1800" dirty="0">
                <a:latin typeface="Book Antiqua" panose="02040602050305030304" pitchFamily="18" charset="0"/>
              </a:rPr>
              <a:t>Also, after tax (non-Roth $) can be rolled into a Roth IRA- no taxes.</a:t>
            </a:r>
          </a:p>
          <a:p>
            <a:pPr marL="0" indent="0">
              <a:buNone/>
            </a:pPr>
            <a:r>
              <a:rPr lang="en-US" sz="1800" b="1" i="1" dirty="0">
                <a:solidFill>
                  <a:srgbClr val="FFFF00"/>
                </a:solidFill>
                <a:latin typeface="Book Antiqua" panose="02040602050305030304" pitchFamily="18" charset="0"/>
                <a:ea typeface="Times New Roman" panose="02020603050405020304" pitchFamily="18" charset="0"/>
                <a:cs typeface="Calibri" panose="020F0502020204030204" pitchFamily="34" charset="0"/>
              </a:rPr>
              <a:t>CAUTIONARY NOTE: When separating from service, be sure to consult with your financial planner and/or tax advisor to identify if you have after tax or Roth 401k monies.  The rules are different for rolling these over into a Roth IRA.</a:t>
            </a:r>
            <a:endParaRPr lang="en-US" sz="1800" dirty="0">
              <a:solidFill>
                <a:srgbClr val="FFFF00"/>
              </a:solidFill>
              <a:latin typeface="Book Antiqua" panose="02040602050305030304" pitchFamily="18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800" dirty="0">
              <a:latin typeface="Book Antiqua" panose="02040602050305030304" pitchFamily="18" charset="0"/>
            </a:endParaRPr>
          </a:p>
          <a:p>
            <a:endParaRPr lang="en-US" sz="18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827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482" y="870857"/>
            <a:ext cx="11543702" cy="10512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100" b="1" dirty="0"/>
              <a:t/>
            </a:r>
            <a:br>
              <a:rPr lang="en-US" sz="2100" b="1" dirty="0"/>
            </a:br>
            <a:r>
              <a:rPr lang="en-US" sz="4000" b="1" i="1" dirty="0"/>
              <a:t>SIMILARITIES AND DIFFERENCES</a:t>
            </a:r>
            <a:endParaRPr lang="en-US" sz="4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951" y="2090056"/>
            <a:ext cx="6063611" cy="45844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 </a:t>
            </a:r>
            <a:r>
              <a:rPr lang="en-US" sz="2000" b="1" dirty="0"/>
              <a:t>ROTH 401K RULES VS. ROTH IRA RULES</a:t>
            </a:r>
          </a:p>
          <a:p>
            <a:r>
              <a:rPr lang="en-US" sz="2000" dirty="0"/>
              <a:t>ROTHs come in two versions: </a:t>
            </a:r>
            <a:r>
              <a:rPr lang="en-US" sz="2000" b="1" i="1" dirty="0"/>
              <a:t>401k and IRA</a:t>
            </a:r>
          </a:p>
          <a:p>
            <a:r>
              <a:rPr lang="en-US" sz="2000" b="1" i="1" dirty="0"/>
              <a:t>Both are always </a:t>
            </a:r>
            <a:r>
              <a:rPr lang="en-US" sz="2000" dirty="0"/>
              <a:t>funded with after tax money. </a:t>
            </a:r>
          </a:p>
          <a:p>
            <a:r>
              <a:rPr lang="en-US" sz="2000" b="1" i="1" dirty="0"/>
              <a:t>Earnings limitations </a:t>
            </a:r>
            <a:r>
              <a:rPr lang="en-US" sz="2000" dirty="0"/>
              <a:t>for Roth IRAs, NONE for 401k </a:t>
            </a:r>
            <a:r>
              <a:rPr lang="en-US" sz="2000" dirty="0" err="1"/>
              <a:t>Roths</a:t>
            </a:r>
            <a:endParaRPr lang="en-US" sz="2000" dirty="0"/>
          </a:p>
          <a:p>
            <a:r>
              <a:rPr lang="en-US" sz="2000" b="1" i="1" dirty="0"/>
              <a:t>5- year rules </a:t>
            </a:r>
            <a:r>
              <a:rPr lang="en-US" sz="2000" dirty="0"/>
              <a:t>apply to both-BUT- there’s a difference</a:t>
            </a:r>
            <a:endParaRPr lang="en-US" sz="2000" b="1" i="1" dirty="0"/>
          </a:p>
          <a:p>
            <a:r>
              <a:rPr lang="en-US" sz="2000" b="1" i="1" dirty="0"/>
              <a:t>Always</a:t>
            </a:r>
            <a:r>
              <a:rPr lang="en-US" sz="2000" dirty="0"/>
              <a:t> have access to your contributions with Roth IRAs. Access to Roth 401ks? Special rules apply! </a:t>
            </a:r>
          </a:p>
          <a:p>
            <a:r>
              <a:rPr lang="en-US" sz="2000" dirty="0"/>
              <a:t>* Earnings can be withdrawn tax free from Roth 401k and Roth IRA’s – subject to certain rules.</a:t>
            </a:r>
          </a:p>
          <a:p>
            <a:r>
              <a:rPr lang="en-US" sz="2000" dirty="0"/>
              <a:t>WHOOP </a:t>
            </a:r>
            <a:r>
              <a:rPr lang="en-US" sz="2000" dirty="0" err="1"/>
              <a:t>WHOOP</a:t>
            </a:r>
            <a:r>
              <a:rPr lang="en-US" sz="2000" dirty="0"/>
              <a:t>! Distributions are tax-free to owner </a:t>
            </a:r>
            <a:r>
              <a:rPr lang="en-US" sz="2000" b="1" i="1" dirty="0"/>
              <a:t>and </a:t>
            </a:r>
            <a:r>
              <a:rPr lang="en-US" sz="2000" dirty="0"/>
              <a:t>to beneficiary(</a:t>
            </a:r>
            <a:r>
              <a:rPr lang="en-US" sz="2000" dirty="0" err="1"/>
              <a:t>ies</a:t>
            </a:r>
            <a:r>
              <a:rPr lang="en-US" sz="2000" dirty="0"/>
              <a:t>)</a:t>
            </a:r>
          </a:p>
          <a:p>
            <a:endParaRPr lang="en-US" sz="18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8918" y="1771078"/>
            <a:ext cx="4504881" cy="4504881"/>
          </a:xfrm>
          <a:custGeom>
            <a:avLst/>
            <a:gdLst>
              <a:gd name="connsiteX0" fmla="*/ 1331584 w 2663168"/>
              <a:gd name="connsiteY0" fmla="*/ 0 h 2663168"/>
              <a:gd name="connsiteX1" fmla="*/ 2663168 w 2663168"/>
              <a:gd name="connsiteY1" fmla="*/ 1331584 h 2663168"/>
              <a:gd name="connsiteX2" fmla="*/ 1331584 w 2663168"/>
              <a:gd name="connsiteY2" fmla="*/ 2663168 h 2663168"/>
              <a:gd name="connsiteX3" fmla="*/ 0 w 2663168"/>
              <a:gd name="connsiteY3" fmla="*/ 1331584 h 2663168"/>
              <a:gd name="connsiteX4" fmla="*/ 1331584 w 2663168"/>
              <a:gd name="connsiteY4" fmla="*/ 0 h 266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solidFill>
            <a:schemeClr val="bg2">
              <a:alpha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64836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xmlns="" id="{80D386FC-66E3-4909-BD43-E35B9F040E4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9FA547-8874-4A8B-A5F4-752A51D09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dirty="0">
                <a:solidFill>
                  <a:srgbClr val="FFFFFF"/>
                </a:solidFill>
              </a:rPr>
              <a:t>TIP #4</a:t>
            </a:r>
            <a:br>
              <a:rPr lang="en-US" sz="6000" b="1" dirty="0">
                <a:solidFill>
                  <a:srgbClr val="FFFFFF"/>
                </a:solidFill>
              </a:rPr>
            </a:br>
            <a:r>
              <a:rPr lang="en-US" sz="6000" b="1" dirty="0">
                <a:solidFill>
                  <a:srgbClr val="FFFFFF"/>
                </a:solidFill>
              </a:rPr>
              <a:t>HEALTH CARE PLAN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2835A1-D9E3-4256-A0D2-34D12C560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68" y="4159405"/>
            <a:ext cx="11359978" cy="98583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800" dirty="0">
                <a:solidFill>
                  <a:srgbClr val="FFFFFF"/>
                </a:solidFill>
              </a:rPr>
              <a:t>Some Plans are not just for today’s health planning but for your future needs</a:t>
            </a:r>
            <a:r>
              <a:rPr lang="en-US" sz="24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5964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C8B9343-2C21-419A-96BC-933F33C8C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630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xmlns="" id="{33CD251C-A887-4D2F-925B-FC09719853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B19D093C-27FB-4032-B282-42C4563F2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9454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8406D9-94C6-4E90-9EA9-87F3323E0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90" y="1780661"/>
            <a:ext cx="3582073" cy="146347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4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         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35EE815E-1BD3-4777-B652-6D98825BF66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67290" y="681628"/>
            <a:ext cx="1128382" cy="847206"/>
            <a:chOff x="668003" y="1684057"/>
            <a:chExt cx="1128382" cy="847206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xmlns="" id="{E6692982-4A7D-4392-87CD-F0CD4B027DD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668003" y="1935883"/>
              <a:ext cx="675351" cy="595380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xmlns="" id="{196485F7-F277-4123-AC53-98EA4C85877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1245893" y="1684057"/>
              <a:ext cx="550492" cy="485306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068D7F-18E3-474C-99F3-2D93063E78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606924"/>
            <a:ext cx="4471147" cy="504937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/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Pre-Tax contributions:  State and Federal</a:t>
            </a:r>
          </a:p>
          <a:p>
            <a:pPr marL="0"/>
            <a:endParaRPr lang="en-US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/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Two different types of plans: Health and Dependent Care</a:t>
            </a:r>
          </a:p>
          <a:p>
            <a:pPr marL="0"/>
            <a:endParaRPr lang="en-US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/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Employer Match</a:t>
            </a:r>
          </a:p>
          <a:p>
            <a:pPr marL="0"/>
            <a:endParaRPr lang="en-US" dirty="0">
              <a:solidFill>
                <a:schemeClr val="bg1"/>
              </a:solidFill>
              <a:latin typeface="Book Antiqua" panose="02040602050305030304" pitchFamily="18" charset="0"/>
            </a:endParaRPr>
          </a:p>
          <a:p>
            <a:pPr marL="0"/>
            <a:r>
              <a:rPr lang="en-US" dirty="0">
                <a:solidFill>
                  <a:schemeClr val="bg1"/>
                </a:solidFill>
                <a:latin typeface="Book Antiqua" panose="02040602050305030304" pitchFamily="18" charset="0"/>
              </a:rPr>
              <a:t>Use it or lose it!</a:t>
            </a:r>
          </a:p>
        </p:txBody>
      </p:sp>
      <p:pic>
        <p:nvPicPr>
          <p:cNvPr id="6" name="Content Placeholder 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xmlns="" id="{CBF5EAFB-FEE6-42BB-AE6F-DED493B855E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75715" y="903730"/>
            <a:ext cx="6524405" cy="4472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7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0">
            <a:extLst>
              <a:ext uri="{FF2B5EF4-FFF2-40B4-BE49-F238E27FC236}">
                <a16:creationId xmlns:a16="http://schemas.microsoft.com/office/drawing/2014/main" xmlns="" id="{4038CB10-1F5C-4D54-9DF7-12586DE5B0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713D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218" y="262218"/>
            <a:ext cx="7272435" cy="18797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>
                <a:solidFill>
                  <a:srgbClr val="FFFFFF"/>
                </a:solidFill>
                <a:latin typeface="Book Antiqua" panose="02040602050305030304" pitchFamily="18" charset="0"/>
              </a:rPr>
              <a:t>HSA: </a:t>
            </a:r>
            <a:br>
              <a:rPr lang="en-US" sz="3600" kern="1200" dirty="0">
                <a:solidFill>
                  <a:srgbClr val="FFFFFF"/>
                </a:solidFill>
                <a:latin typeface="Book Antiqua" panose="02040602050305030304" pitchFamily="18" charset="0"/>
              </a:rPr>
            </a:br>
            <a:r>
              <a:rPr lang="en-US" sz="3600" kern="1200" dirty="0">
                <a:solidFill>
                  <a:srgbClr val="FFFFFF"/>
                </a:solidFill>
                <a:latin typeface="Book Antiqua" panose="02040602050305030304" pitchFamily="18" charset="0"/>
              </a:rPr>
              <a:t>HEALTH SAVINGS ACCOUNTS       TRIFECTA!!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36D30126-6314-4A93-B27E-5C66CF7819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8246" y="2660287"/>
            <a:ext cx="5056905" cy="3646887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73ED6512-6858-4552-B699-9A97FE9A4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34656" y="262218"/>
            <a:ext cx="4335612" cy="6272939"/>
          </a:xfrm>
        </p:spPr>
        <p:txBody>
          <a:bodyPr vert="horz" lIns="91440" tIns="45720" rIns="91440" bIns="45720" rtlCol="0" anchor="ctr">
            <a:no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  <a:cs typeface="AngsanaUPC" panose="02020603050405020304" pitchFamily="18" charset="-34"/>
              </a:rPr>
              <a:t>Excellent planning vehicle for current AND future health care related expenses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Tax deductibility: Contributions are federally tax-deductible. State deductibility depends on what state you are in – in Cali? </a:t>
            </a:r>
            <a:r>
              <a:rPr lang="en-US" sz="2000" dirty="0" err="1">
                <a:solidFill>
                  <a:srgbClr val="FFFFFF"/>
                </a:solidFill>
                <a:latin typeface="Book Antiqua" panose="02040602050305030304" pitchFamily="18" charset="0"/>
              </a:rPr>
              <a:t>Ahhhh</a:t>
            </a: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 – Nope.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Employers can match Health Savings Accounts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Must be paired with a Qualified HDHP-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HSA’s are portable.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No use it or Lose it.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Contribution limits are higher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FFFF"/>
                </a:solidFill>
                <a:latin typeface="Book Antiqua" panose="02040602050305030304" pitchFamily="18" charset="0"/>
              </a:rPr>
              <a:t>Can Invest your Money</a:t>
            </a:r>
          </a:p>
        </p:txBody>
      </p:sp>
    </p:spTree>
    <p:extLst>
      <p:ext uri="{BB962C8B-B14F-4D97-AF65-F5344CB8AC3E}">
        <p14:creationId xmlns:p14="http://schemas.microsoft.com/office/powerpoint/2010/main" val="9303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386" y="1143000"/>
            <a:ext cx="11016344" cy="4191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b="1" dirty="0">
                <a:latin typeface="Book Antiqua" panose="02040602050305030304" pitchFamily="18" charset="0"/>
              </a:rPr>
              <a:t>RECAP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8542" y="1752601"/>
            <a:ext cx="108857" cy="301752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68143" y="2100943"/>
            <a:ext cx="489857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ook Antiqua" panose="02040602050305030304" pitchFamily="18" charset="0"/>
              </a:rPr>
              <a:t>HSA </a:t>
            </a:r>
          </a:p>
          <a:p>
            <a:r>
              <a:rPr lang="en-US" sz="1600" dirty="0">
                <a:latin typeface="Book Antiqua" panose="02040602050305030304" pitchFamily="18" charset="0"/>
                <a:cs typeface="Calibri" panose="020F0502020204030204" pitchFamily="34" charset="0"/>
              </a:rPr>
              <a:t>Employer Provided and can be employer matched</a:t>
            </a:r>
          </a:p>
          <a:p>
            <a:endParaRPr lang="en-US" sz="1600" dirty="0"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Book Antiqua" panose="02040602050305030304" pitchFamily="18" charset="0"/>
                <a:cs typeface="Calibri" panose="020F0502020204030204" pitchFamily="34" charset="0"/>
              </a:rPr>
              <a:t>Tax-deductible contributions, distributions are tax-free if used for health –related expenses</a:t>
            </a:r>
          </a:p>
          <a:p>
            <a:endParaRPr lang="en-US" sz="1600" dirty="0"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Book Antiqua" panose="02040602050305030304" pitchFamily="18" charset="0"/>
                <a:cs typeface="Calibri" panose="020F0502020204030204" pitchFamily="34" charset="0"/>
              </a:rPr>
              <a:t>Must be paired with a HDHP of at least $1300 for singles; $2600 for family plan. Has higher contribution limits: $3400+$1000 catch up; $6750+1000 catch up.</a:t>
            </a:r>
          </a:p>
          <a:p>
            <a:endParaRPr lang="en-US" sz="1600" dirty="0"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Book Antiqua" panose="02040602050305030304" pitchFamily="18" charset="0"/>
                <a:cs typeface="Calibri" panose="020F0502020204030204" pitchFamily="34" charset="0"/>
              </a:rPr>
              <a:t>No use it or lose it AND can </a:t>
            </a:r>
            <a:r>
              <a:rPr lang="en-US" sz="1600" i="1" dirty="0">
                <a:latin typeface="Book Antiqua" panose="02040602050305030304" pitchFamily="18" charset="0"/>
                <a:cs typeface="Calibri" panose="020F0502020204030204" pitchFamily="34" charset="0"/>
              </a:rPr>
              <a:t>invest</a:t>
            </a:r>
            <a:r>
              <a:rPr lang="en-US" sz="1600" dirty="0">
                <a:latin typeface="Book Antiqua" panose="02040602050305030304" pitchFamily="18" charset="0"/>
                <a:cs typeface="Calibri" panose="020F0502020204030204" pitchFamily="34" charset="0"/>
              </a:rPr>
              <a:t> funds </a:t>
            </a:r>
          </a:p>
          <a:p>
            <a:endParaRPr lang="en-US" sz="1600" dirty="0"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Book Antiqua" panose="02040602050305030304" pitchFamily="18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Book Antiqua" panose="02040602050305030304" pitchFamily="18" charset="0"/>
                <a:cs typeface="Calibri" panose="020F0502020204030204" pitchFamily="34" charset="0"/>
              </a:rPr>
              <a:t>Portable</a:t>
            </a:r>
          </a:p>
          <a:p>
            <a:endParaRPr lang="en-US" sz="1600" dirty="0"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Book Antiqua" panose="02040602050305030304" pitchFamily="18" charset="0"/>
                <a:cs typeface="Calibri" panose="020F0502020204030204" pitchFamily="34" charset="0"/>
              </a:rPr>
              <a:t>Unused funds can remain in account and be used for medical expenses and/or non-medical expenses after age 65.  An additional retirement income fund!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C3C8A85-7171-4E38-81FD-6AEABE91A404}"/>
              </a:ext>
            </a:extLst>
          </p:cNvPr>
          <p:cNvSpPr txBox="1"/>
          <p:nvPr/>
        </p:nvSpPr>
        <p:spPr>
          <a:xfrm>
            <a:off x="163286" y="2100943"/>
            <a:ext cx="465364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Book Antiqua" panose="02040602050305030304" pitchFamily="18" charset="0"/>
              </a:rPr>
              <a:t>FSA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Employer Provided and can be employer matched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Distributions are tax-free if used for health- related expenses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Tax – deductible contributions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Use it or Lose it- can rollover $500 into next year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Not portable</a:t>
            </a:r>
          </a:p>
          <a:p>
            <a:endParaRPr lang="en-US" sz="1600" dirty="0">
              <a:latin typeface="Book Antiqua" panose="02040602050305030304" pitchFamily="18" charset="0"/>
            </a:endParaRPr>
          </a:p>
          <a:p>
            <a:r>
              <a:rPr lang="en-US" sz="1600" dirty="0">
                <a:latin typeface="Book Antiqua" panose="02040602050305030304" pitchFamily="18" charset="0"/>
              </a:rPr>
              <a:t>2020 Max: $2750</a:t>
            </a:r>
          </a:p>
        </p:txBody>
      </p:sp>
    </p:spTree>
    <p:extLst>
      <p:ext uri="{BB962C8B-B14F-4D97-AF65-F5344CB8AC3E}">
        <p14:creationId xmlns:p14="http://schemas.microsoft.com/office/powerpoint/2010/main" val="465939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517E71-1ED4-4B52-BB8C-4776AAEE2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174171"/>
            <a:ext cx="11691257" cy="892629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latin typeface="Book Antiqua" panose="02040602050305030304" pitchFamily="18" charset="0"/>
              </a:rPr>
              <a:t>RECAP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1DAC4C-CDB0-4609-8154-CE2A9C6E48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072" y="1681163"/>
            <a:ext cx="5861504" cy="618284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000" dirty="0">
                <a:latin typeface="Book Antiqua" panose="02040602050305030304" pitchFamily="18" charset="0"/>
              </a:rPr>
              <a:t>FSA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8390111-73AB-4596-A997-8727317EE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298" y="2505075"/>
            <a:ext cx="5861503" cy="4118882"/>
          </a:xfrm>
        </p:spPr>
        <p:txBody>
          <a:bodyPr>
            <a:normAutofit fontScale="62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Employer Provided and can be employer matched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Distributions are tax-free if used for health- related expenses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Child and/or Adult Day Care plan options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Tax – deductible contributions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Use it or Lose it- can rollover $500 into next year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Not portable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No investments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</a:rPr>
              <a:t>2020 FSA Health Plans: $2750/Child-Adult Day Care: $5000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0312B94-F4F1-48FC-BFFB-46951662BF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>
            <a:norm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</a:pPr>
            <a:r>
              <a:rPr lang="en-US" sz="4000" dirty="0">
                <a:solidFill>
                  <a:prstClr val="black"/>
                </a:solidFill>
                <a:latin typeface="Book Antiqua" panose="02040602050305030304" pitchFamily="18" charset="0"/>
              </a:rPr>
              <a:t>HSA </a:t>
            </a:r>
          </a:p>
          <a:p>
            <a:pPr algn="ctr"/>
            <a:endParaRPr lang="en-US" b="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88456CF-5F96-48A7-A91C-974CABF91E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800" y="2426153"/>
            <a:ext cx="5566429" cy="4431847"/>
          </a:xfrm>
        </p:spPr>
        <p:txBody>
          <a:bodyPr>
            <a:normAutofit fontScale="62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Employer Provided and can be employer matched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Tax-deductible contributions, distributions are tax-free is used for health –related expenses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Must be paired with a HDHP of at least $1300 for singles; $2600 for family plan. Has higher contribution limits: $3400+$1000 catch up; $6750+1000 catch up.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No use it or lose it AND can </a:t>
            </a:r>
            <a:r>
              <a:rPr lang="en-US" sz="2900" i="1" dirty="0">
                <a:solidFill>
                  <a:prstClr val="black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invest</a:t>
            </a: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 funds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900" dirty="0">
              <a:solidFill>
                <a:prstClr val="black"/>
              </a:solidFill>
              <a:latin typeface="Book Antiqua" panose="02040602050305030304" pitchFamily="18" charset="0"/>
              <a:cs typeface="Calibri" panose="020F050202020403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900" dirty="0">
                <a:solidFill>
                  <a:prstClr val="black"/>
                </a:solidFill>
                <a:latin typeface="Book Antiqua" panose="02040602050305030304" pitchFamily="18" charset="0"/>
                <a:cs typeface="Calibri" panose="020F0502020204030204" pitchFamily="34" charset="0"/>
              </a:rPr>
              <a:t>Unused premiums remain in the account and are withdrawn tax free for qualified medical expenses and if not used for medical expenses after age 65, can be accessed for non-medical expenses and is taxed as regular income. It becomes another retirement plan!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6072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7" name="Rectangle 52">
            <a:extLst>
              <a:ext uri="{FF2B5EF4-FFF2-40B4-BE49-F238E27FC236}">
                <a16:creationId xmlns:a16="http://schemas.microsoft.com/office/drawing/2014/main" xmlns="" id="{4A4E7906-2E97-41E3-B042-F13FD1D64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0BD722-D230-4983-903A-C220180CC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1236"/>
            <a:ext cx="4751614" cy="205846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4400" dirty="0">
                <a:latin typeface="Book Antiqua" panose="02040602050305030304" pitchFamily="18" charset="0"/>
              </a:rPr>
              <a:t>TIP #5</a:t>
            </a:r>
            <a:br>
              <a:rPr lang="en-US" sz="4400" dirty="0">
                <a:latin typeface="Book Antiqua" panose="02040602050305030304" pitchFamily="18" charset="0"/>
              </a:rPr>
            </a:br>
            <a:r>
              <a:rPr lang="en-US" sz="4400" dirty="0">
                <a:latin typeface="Book Antiqua" panose="02040602050305030304" pitchFamily="18" charset="0"/>
              </a:rPr>
              <a:t>GET YOUR TEAM IN PLACE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EB8450F-4F3A-4CC4-8842-93E4C1110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428" y="2169697"/>
            <a:ext cx="4922219" cy="4688293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Book Antiqua" panose="02040602050305030304" pitchFamily="18" charset="0"/>
              </a:rPr>
              <a:t>YOU’RE THE CEO  </a:t>
            </a:r>
          </a:p>
          <a:p>
            <a:pPr algn="ctr"/>
            <a:r>
              <a:rPr lang="en-US" sz="2000" b="1" i="1" dirty="0">
                <a:solidFill>
                  <a:schemeClr val="tx1"/>
                </a:solidFill>
                <a:latin typeface="Book Antiqua" panose="02040602050305030304" pitchFamily="18" charset="0"/>
              </a:rPr>
              <a:t>CREATE YOUR “CORPORATE” TEAM</a:t>
            </a:r>
            <a:r>
              <a:rPr lang="en-US" sz="1400" b="1" i="1" dirty="0">
                <a:solidFill>
                  <a:schemeClr val="tx1"/>
                </a:solidFill>
                <a:latin typeface="Book Antiqua" panose="02040602050305030304" pitchFamily="18" charset="0"/>
              </a:rPr>
              <a:t>  </a:t>
            </a:r>
          </a:p>
          <a:p>
            <a:endParaRPr lang="en-US" sz="1400" b="1" i="1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Book Antiqua" panose="02040602050305030304" pitchFamily="18" charset="0"/>
              </a:rPr>
              <a:t>ACCOUNTANT/TAX PLANNER </a:t>
            </a:r>
          </a:p>
          <a:p>
            <a:r>
              <a:rPr lang="en-US" sz="1600" dirty="0">
                <a:solidFill>
                  <a:schemeClr val="tx1"/>
                </a:solidFill>
                <a:latin typeface="Book Antiqua" panose="02040602050305030304" pitchFamily="18" charset="0"/>
              </a:rPr>
              <a:t>                                                 </a:t>
            </a:r>
          </a:p>
          <a:p>
            <a:r>
              <a:rPr lang="en-US" sz="1600" dirty="0">
                <a:solidFill>
                  <a:schemeClr val="tx1"/>
                </a:solidFill>
                <a:latin typeface="Book Antiqua" panose="02040602050305030304" pitchFamily="18" charset="0"/>
              </a:rPr>
              <a:t>FINANCIAL PLANNER/ FINANCIAL ADVISOR </a:t>
            </a:r>
          </a:p>
          <a:p>
            <a:endParaRPr lang="en-US" sz="16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Book Antiqua" panose="02040602050305030304" pitchFamily="18" charset="0"/>
              </a:rPr>
              <a:t>ATTORNEY</a:t>
            </a:r>
          </a:p>
          <a:p>
            <a:endParaRPr lang="en-US" sz="16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Book Antiqua" panose="02040602050305030304" pitchFamily="18" charset="0"/>
              </a:rPr>
              <a:t>	 			  INSURANCE PROFESSIONAL</a:t>
            </a:r>
          </a:p>
          <a:p>
            <a:pPr algn="ctr"/>
            <a:endParaRPr lang="en-US" sz="18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sp>
        <p:nvSpPr>
          <p:cNvPr id="58" name="Rectangle 54">
            <a:extLst>
              <a:ext uri="{FF2B5EF4-FFF2-40B4-BE49-F238E27FC236}">
                <a16:creationId xmlns:a16="http://schemas.microsoft.com/office/drawing/2014/main" xmlns="" id="{3276E0C7-D588-440B-8F4A-876392DB71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643658" y="3396997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ooden table&#10;&#10;Description automatically generated">
            <a:extLst>
              <a:ext uri="{FF2B5EF4-FFF2-40B4-BE49-F238E27FC236}">
                <a16:creationId xmlns:a16="http://schemas.microsoft.com/office/drawing/2014/main" xmlns="" id="{176ABCEC-96E6-4C9D-97DC-12CBD13191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>
          <a:xfrm>
            <a:off x="5104663" y="10"/>
            <a:ext cx="7087337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70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1EB514-C73B-4646-A482-8BE1EF281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71" y="1064623"/>
            <a:ext cx="4700180" cy="1378131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>
                <a:latin typeface="Book Antiqua" panose="02040602050305030304" pitchFamily="18" charset="0"/>
              </a:rPr>
              <a:t>YOUR TEAM’S OBJECTIVES? YOU!</a:t>
            </a:r>
            <a:r>
              <a:rPr lang="en-US" dirty="0"/>
              <a:t>	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F02C521-21DD-44C2-9FFB-672C06B63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5132" y="2560320"/>
            <a:ext cx="4536894" cy="374250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Book Antiqua" panose="02040602050305030304" pitchFamily="18" charset="0"/>
              </a:rPr>
              <a:t>EVERYONE NEEDS TO BE ON THE SAME PAGE: YOURS</a:t>
            </a:r>
          </a:p>
          <a:p>
            <a:r>
              <a:rPr lang="en-US" sz="2800" dirty="0">
                <a:latin typeface="Book Antiqua" panose="02040602050305030304" pitchFamily="18" charset="0"/>
              </a:rPr>
              <a:t>CONNECT THE DOTS</a:t>
            </a:r>
          </a:p>
          <a:p>
            <a:r>
              <a:rPr lang="en-US" sz="2800" dirty="0">
                <a:latin typeface="Book Antiqua" panose="02040602050305030304" pitchFamily="18" charset="0"/>
              </a:rPr>
              <a:t>BEST WAY TO FIND THEM? REFERRALS</a:t>
            </a:r>
          </a:p>
          <a:p>
            <a:r>
              <a:rPr lang="en-US" sz="2800" dirty="0">
                <a:latin typeface="Book Antiqua" panose="02040602050305030304" pitchFamily="18" charset="0"/>
              </a:rPr>
              <a:t>BACKGROUND CHECKS</a:t>
            </a:r>
          </a:p>
        </p:txBody>
      </p:sp>
      <p:pic>
        <p:nvPicPr>
          <p:cNvPr id="10" name="Picture Placeholder 9" descr="A group of people standing next to a person in a suit and tie&#10;&#10;Description automatically generated">
            <a:extLst>
              <a:ext uri="{FF2B5EF4-FFF2-40B4-BE49-F238E27FC236}">
                <a16:creationId xmlns:a16="http://schemas.microsoft.com/office/drawing/2014/main" xmlns="" id="{54BE5BA0-FD95-4586-B6EB-777075DABA9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38360" y="1353185"/>
            <a:ext cx="6172200" cy="4873625"/>
          </a:xfrm>
        </p:spPr>
      </p:pic>
    </p:spTree>
    <p:extLst>
      <p:ext uri="{BB962C8B-B14F-4D97-AF65-F5344CB8AC3E}">
        <p14:creationId xmlns:p14="http://schemas.microsoft.com/office/powerpoint/2010/main" val="1254894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1E214AA7-F028-4A0D-8698-61AEC754D1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84E5B9-810E-452A-9859-D74646A47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3F3F3F"/>
                </a:solidFill>
              </a:rPr>
              <a:t>DUE DILIGENCE/ BACKGROUND 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773919-9CE5-4A89-AA7A-5583E8BD3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5172" y="2697608"/>
            <a:ext cx="4297351" cy="2959777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latin typeface="Book Antiqua" panose="02040602050305030304" pitchFamily="18" charset="0"/>
              </a:rPr>
              <a:t>PROFESSIONALS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Insurance Professionals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Financial Planners/Advisors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Investment Advisors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Attorneys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Accountants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xmlns="" id="{D6206FDC-2777-4D7F-AF9C-73413DA664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4A7C942-9854-4E64-8C85-1D1722106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9759" y="2637879"/>
            <a:ext cx="4292594" cy="2959778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000" b="1" dirty="0">
                <a:latin typeface="Book Antiqua" panose="02040602050305030304" pitchFamily="18" charset="0"/>
              </a:rPr>
              <a:t>WEBSITE CHECK-INS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Insurance.ca.gov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Advisorinfo.sec.gov</a:t>
            </a:r>
          </a:p>
          <a:p>
            <a:pPr marL="0" lv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Brokercheck.finra.org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Members.calbar.ca.gov</a:t>
            </a:r>
          </a:p>
          <a:p>
            <a:pPr marL="0" indent="0">
              <a:buNone/>
            </a:pPr>
            <a:r>
              <a:rPr lang="en-US" sz="2000" b="1" dirty="0">
                <a:latin typeface="Book Antiqua" panose="02040602050305030304" pitchFamily="18" charset="0"/>
              </a:rPr>
              <a:t>Dca.ca gov/cba/consumers</a:t>
            </a:r>
          </a:p>
        </p:txBody>
      </p:sp>
    </p:spTree>
    <p:extLst>
      <p:ext uri="{BB962C8B-B14F-4D97-AF65-F5344CB8AC3E}">
        <p14:creationId xmlns:p14="http://schemas.microsoft.com/office/powerpoint/2010/main" val="3231573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D70F49-F40C-423C-BCB2-B0BCFFD10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" y="1006929"/>
            <a:ext cx="12012386" cy="117565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222222"/>
                </a:solidFill>
                <a:latin typeface="Roboto"/>
              </a:rPr>
              <a:t>“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SECURE ACT: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Roboto"/>
              </a:rPr>
              <a:t/>
            </a:r>
            <a:br>
              <a:rPr lang="en-US" sz="4000" dirty="0">
                <a:solidFill>
                  <a:schemeClr val="accent2">
                    <a:lumMod val="50000"/>
                  </a:schemeClr>
                </a:solidFill>
                <a:latin typeface="Roboto"/>
              </a:rPr>
            </a:br>
            <a:r>
              <a:rPr lang="en-US" sz="4000" i="1" dirty="0">
                <a:solidFill>
                  <a:schemeClr val="accent2">
                    <a:lumMod val="50000"/>
                  </a:schemeClr>
                </a:solidFill>
                <a:latin typeface="Book Antiqua" panose="02040602050305030304" pitchFamily="18" charset="0"/>
              </a:rPr>
              <a:t>Setting Community Up for Retirement Enhancement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80F751-9243-4ABD-8A0B-2A7E4A996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" y="2269672"/>
            <a:ext cx="11364687" cy="4642076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>
                <a:latin typeface="Book Antiqua" panose="02040602050305030304" pitchFamily="18" charset="0"/>
              </a:rPr>
              <a:t>RMD Age Change: 70 ½ to 72</a:t>
            </a:r>
          </a:p>
          <a:p>
            <a:endParaRPr lang="en-US" sz="3600" dirty="0">
              <a:latin typeface="Book Antiqua" panose="02040602050305030304" pitchFamily="18" charset="0"/>
            </a:endParaRPr>
          </a:p>
          <a:p>
            <a:r>
              <a:rPr lang="en-US" sz="3600" dirty="0">
                <a:latin typeface="Book Antiqua" panose="02040602050305030304" pitchFamily="18" charset="0"/>
              </a:rPr>
              <a:t>Inherited IRA beneficiary rules change</a:t>
            </a:r>
          </a:p>
          <a:p>
            <a:endParaRPr lang="en-US" sz="3600" dirty="0">
              <a:latin typeface="Book Antiqua" panose="02040602050305030304" pitchFamily="18" charset="0"/>
            </a:endParaRPr>
          </a:p>
          <a:p>
            <a:r>
              <a:rPr lang="en-US" sz="3600" dirty="0">
                <a:latin typeface="Book Antiqua" panose="02040602050305030304" pitchFamily="18" charset="0"/>
              </a:rPr>
              <a:t>IRA Contribution Rules based on age</a:t>
            </a:r>
          </a:p>
          <a:p>
            <a:endParaRPr lang="en-US" sz="3600" dirty="0">
              <a:latin typeface="Book Antiqua" panose="02040602050305030304" pitchFamily="18" charset="0"/>
            </a:endParaRPr>
          </a:p>
          <a:p>
            <a:r>
              <a:rPr lang="en-US" sz="3600" dirty="0">
                <a:latin typeface="Book Antiqua" panose="02040602050305030304" pitchFamily="18" charset="0"/>
              </a:rPr>
              <a:t>Withdrawal from retirement accounts for newly born or adopted children</a:t>
            </a:r>
          </a:p>
          <a:p>
            <a:pPr marL="0" indent="0">
              <a:buNone/>
            </a:pPr>
            <a:endParaRPr lang="en-US" sz="3600" dirty="0">
              <a:latin typeface="Book Antiqua" panose="02040602050305030304" pitchFamily="18" charset="0"/>
            </a:endParaRPr>
          </a:p>
          <a:p>
            <a:r>
              <a:rPr lang="en-US" sz="3600" dirty="0">
                <a:latin typeface="Book Antiqua" panose="02040602050305030304" pitchFamily="18" charset="0"/>
              </a:rPr>
              <a:t>529 Plan – Student Loan Debt Payout</a:t>
            </a:r>
          </a:p>
          <a:p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850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45">
            <a:extLst>
              <a:ext uri="{FF2B5EF4-FFF2-40B4-BE49-F238E27FC236}">
                <a16:creationId xmlns:a16="http://schemas.microsoft.com/office/drawing/2014/main" xmlns="" id="{86FF76B9-219D-4469-AF87-0236D29032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1" name="Group 47">
            <a:extLst>
              <a:ext uri="{FF2B5EF4-FFF2-40B4-BE49-F238E27FC236}">
                <a16:creationId xmlns:a16="http://schemas.microsoft.com/office/drawing/2014/main" xmlns="" id="{DB88BD78-87E1-424D-B479-C37D8E41B1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xmlns="" id="{C05EB894-9410-4B20-95E4-7A25101AB8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166E38B6-B050-4340-8E8F-3A971DADC03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2E80C965-DB6D-4F81-9E9E-B027384D0B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xmlns="" id="{633C5E46-DAC5-4661-9C87-22B08E2A51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96FDDD7-05C2-43BC-8236-5DAC153CB3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166" y="381790"/>
            <a:ext cx="9667579" cy="5852160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2423561-EAEF-45B0-BA85-F782CBF1B109}"/>
              </a:ext>
            </a:extLst>
          </p:cNvPr>
          <p:cNvSpPr txBox="1"/>
          <p:nvPr/>
        </p:nvSpPr>
        <p:spPr>
          <a:xfrm>
            <a:off x="3395382" y="6461312"/>
            <a:ext cx="6004112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www. Urbanwm.com</a:t>
            </a:r>
          </a:p>
        </p:txBody>
      </p:sp>
    </p:spTree>
    <p:extLst>
      <p:ext uri="{BB962C8B-B14F-4D97-AF65-F5344CB8AC3E}">
        <p14:creationId xmlns:p14="http://schemas.microsoft.com/office/powerpoint/2010/main" val="4208061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D2E961F1-4A28-4A5F-BBD4-6E400E5E6C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7F57BEA8-497D-4AA8-8A18-BDCD696B25F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QUESTIONS?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A82415D3-DDE5-4D63-8CB3-23A5EC581B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AD7193FB-6AE6-4B3B-8F89-56B55DD63B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72" y="2427541"/>
            <a:ext cx="11752728" cy="415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7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1844</Words>
  <Application>Microsoft Office PowerPoint</Application>
  <PresentationFormat>Custom</PresentationFormat>
  <Paragraphs>271</Paragraphs>
  <Slides>30</Slides>
  <Notes>9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5 SIMPLE STEPS</vt:lpstr>
      <vt:lpstr>WHY IS THIS IMPORTANT?</vt:lpstr>
      <vt:lpstr> AVERAGE SAVINGS PER AMERICAN</vt:lpstr>
      <vt:lpstr>         FOR WOMEN         A  BIGGER CHALLENGE</vt:lpstr>
      <vt:lpstr>WHAT PEOPLE FEEL  AND WANT</vt:lpstr>
      <vt:lpstr>                WHAT WE’LL COVER TODAY </vt:lpstr>
      <vt:lpstr>KNOW WHAT’S COMING IN AND  WHAT’S GOING OUT</vt:lpstr>
      <vt:lpstr>TIP #1 TRACK YOUR $        IN REAL TIME</vt:lpstr>
      <vt:lpstr> TRACKING CASH FLOW IN REAL TIME IS KEY!</vt:lpstr>
      <vt:lpstr>KEEP TRACK AND CONTROL</vt:lpstr>
      <vt:lpstr>TIP#2</vt:lpstr>
      <vt:lpstr>TAX DEDUCTIBLE– YEP !  </vt:lpstr>
      <vt:lpstr> 401K PLANS:  YOUR EASY BREEZY         TOP PICK WEALTH BUILDER </vt:lpstr>
      <vt:lpstr>      ONE PATHWAY TO TAX FREE:    DROP $ INTO YOUR ROTH 401K  </vt:lpstr>
      <vt:lpstr> TIP#2 GET ON THE TAX PLANNING TRAIL    </vt:lpstr>
      <vt:lpstr> TIP#3 PATHWAY TO TAX FREE IS ROTH ANYTHING </vt:lpstr>
      <vt:lpstr> SIMILARITIES AND DIFFERENCES</vt:lpstr>
      <vt:lpstr>TIP #4 HEALTH CARE PLAN OPTIONS</vt:lpstr>
      <vt:lpstr>PowerPoint Presentation</vt:lpstr>
      <vt:lpstr>                </vt:lpstr>
      <vt:lpstr>HSA:  HEALTH SAVINGS ACCOUNTS       TRIFECTA!!</vt:lpstr>
      <vt:lpstr>RECAP</vt:lpstr>
      <vt:lpstr>RECAP</vt:lpstr>
      <vt:lpstr>TIP #5 GET YOUR TEAM IN PLACE</vt:lpstr>
      <vt:lpstr>YOUR TEAM’S OBJECTIVES? YOU! </vt:lpstr>
      <vt:lpstr>DUE DILIGENCE/ BACKGROUND CHECK</vt:lpstr>
      <vt:lpstr>“SECURE ACT:  Setting Community Up for Retirement Enhancement</vt:lpstr>
      <vt:lpstr>PowerPoint Presentation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Rene Nourse</dc:creator>
  <cp:lastModifiedBy>Jeff Johnson</cp:lastModifiedBy>
  <cp:revision>4</cp:revision>
  <dcterms:created xsi:type="dcterms:W3CDTF">2020-01-19T16:04:05Z</dcterms:created>
  <dcterms:modified xsi:type="dcterms:W3CDTF">2020-02-13T20:16:57Z</dcterms:modified>
</cp:coreProperties>
</file>