
<file path=[Content_Types].xml><?xml version="1.0" encoding="utf-8"?>
<Types xmlns="http://schemas.openxmlformats.org/package/2006/content-types">
  <Default Extension="jpeg" ContentType="image/jpeg"/>
  <Default Extension="gif" ContentType="image/gif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officeDocument/2006/relationships/extended-properties" Target="docProps/app.xml" /><Relationship Id="rId3" Type="http://schemas.openxmlformats.org/package/2006/relationships/metadata/core-properties" Target="docProps/core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8.4.2.0--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r:id="rId3" id="2147483660"/>
  </p:sldMasterIdLst>
  <p:notesMasterIdLst>
    <p:notesMasterId r:id="rId4"/>
  </p:notesMasterIdLst>
  <p:sldIdLst>
    <p:sldId r:id="rId5" id="256"/>
    <p:sldId r:id="rId6" id="257"/>
    <p:sldId r:id="rId7" id="258"/>
    <p:sldId r:id="rId8" id="259"/>
    <p:sldId r:id="rId9" id="260"/>
    <p:sldId r:id="rId10" id="261"/>
    <p:sldId r:id="rId11" id="262"/>
    <p:sldId r:id="rId12" id="263"/>
    <p:sldId r:id="rId13" id="264"/>
    <p:sldId r:id="rId14" id="265"/>
    <p:sldId r:id="rId15" id="266"/>
    <p:sldId r:id="rId16" id="267"/>
    <p:sldId r:id="rId17" id="268"/>
    <p:sldId r:id="rId18" id="269"/>
    <p:sldId r:id="rId19" id="270"/>
    <p:sldId r:id="rId20" id="271"/>
    <p:sldId r:id="rId21" id="272"/>
  </p:sldIdLst>
  <p:sldSz cx="9144000" cy="5143500"/>
  <p:notesSz cx="6858000" cy="9144000"/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theme" Target="theme/theme2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presProps" Target="presProps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3" Type="http://schemas.openxmlformats.org/officeDocument/2006/relationships/slideMaster" Target="slideMasters/slideMaster1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1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52888e60_0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52888e60_0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52888e60_0_2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52888e60_0_2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Born and raised in San Mateo CA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High school in Hillsborough - exclusive neighborhood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Told I was there to get an education but that I was a part of a program to diversify the school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Cal grad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Silicon Valley for 20+ years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Yelp, Peet’s Coffee&amp;Tea, StubHub/eBay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Spoken at the White House in 2016, Stanford Business School, Wharton Business School and Harvard - only school that hasn’t invited me to speak is Cal???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e31916712_0_2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e31916712_0_2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d7fcec36_0_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d7fcec36_0_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e31916712_0_6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6e31916712_0_6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52888e60_0_2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52888e60_0_2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56c6230be_0_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56c6230be_0_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e31916712_0_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e31916712_0_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e31916712_0_5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e31916712_0_5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6e31916712_0_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6e31916712_0_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e31916712_0_7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e31916712_0_7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e31916712_0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e31916712_0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e42da47e4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e42da47e4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Google, Facebook Hire Diversity &amp; Inclusion Leader...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ab2dcecb0_0_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4ab2dcecb0_0_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d7fcec36_0_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d7fcec36_0_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 name="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52888e60_0_2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52888e60_0_2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1pPr>
            <a:lvl2pPr lvl="1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2pPr>
            <a:lvl3pPr lvl="2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3pPr>
            <a:lvl4pPr lvl="3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4pPr>
            <a:lvl5pPr lvl="4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5pPr>
            <a:lvl6pPr lvl="5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6pPr>
            <a:lvl7pPr lvl="6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7pPr>
            <a:lvl8pPr lvl="7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8pPr>
            <a:lvl9pPr lvl="8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1pPr>
            <a:lvl2pPr lvl="1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2pPr>
            <a:lvl3pPr lvl="2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3pPr>
            <a:lvl4pPr lvl="3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4pPr>
            <a:lvl5pPr lvl="4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5pPr>
            <a:lvl6pPr lvl="5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6pPr>
            <a:lvl7pPr lvl="6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7pPr>
            <a:lvl8pPr lvl="7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8pPr>
            <a:lvl9pPr lvl="8" algn="ctr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1pPr>
            <a:lvl2pPr lvl="1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2pPr>
            <a:lvl3pPr lvl="2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3pPr>
            <a:lvl4pPr lvl="3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4pPr>
            <a:lvl5pPr lvl="4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5pPr>
            <a:lvl6pPr lvl="5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6pPr>
            <a:lvl7pPr lvl="6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7pPr>
            <a:lvl8pPr lvl="7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8pPr>
            <a:lvl9pPr lvl="8"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ct val="0"/>
              </a:spcBef>
              <a:spcAft>
                <a:spcPct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ct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ct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ct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1pPr>
            <a:lvl2pPr lvl="1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2pPr>
            <a:lvl3pPr lvl="2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3pPr>
            <a:lvl4pPr lvl="3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4pPr>
            <a:lvl5pPr lvl="4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5pPr>
            <a:lvl6pPr lvl="5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6pPr>
            <a:lvl7pPr lvl="6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7pPr>
            <a:lvl8pPr lvl="7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8pPr>
            <a:lvl9pPr lvl="8">
              <a:spcBef>
                <a:spcPct val="0"/>
              </a:spcBef>
              <a:spcAft>
                <a:spcPct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/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1pPr>
            <a:lvl2pPr lvl="1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2pPr>
            <a:lvl3pPr lvl="2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3pPr>
            <a:lvl4pPr lvl="3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4pPr>
            <a:lvl5pPr lvl="4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5pPr>
            <a:lvl6pPr lvl="5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6pPr>
            <a:lvl7pPr lvl="6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7pPr>
            <a:lvl8pPr lvl="7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8pPr>
            <a:lvl9pPr lvl="8" algn="ctr"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1pPr>
            <a:lvl2pPr lvl="1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2pPr>
            <a:lvl3pPr lvl="2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3pPr>
            <a:lvl4pPr lvl="3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4pPr>
            <a:lvl5pPr lvl="4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5pPr>
            <a:lvl6pPr lvl="5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6pPr>
            <a:lvl7pPr lvl="6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7pPr>
            <a:lvl8pPr lvl="7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8pPr>
            <a:lvl9pPr lvl="8" algn="ctr">
              <a:spcBef>
                <a:spcPct val="0"/>
              </a:spcBef>
              <a:spcAft>
                <a:spcPct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">
  <p:cSld name="AUTOLAYOU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0" y="0"/>
            <a:ext cx="9144000" cy="3460200"/>
          </a:xfrm>
          <a:prstGeom prst="rect"/>
          <a:solidFill>
            <a:srgbClr val="336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3" name="Google Shape;53;p13"/>
          <p:cNvSpPr/>
          <p:nvPr/>
        </p:nvSpPr>
        <p:spPr>
          <a:xfrm rot="-5400000">
            <a:off x="5684575" y="600"/>
            <a:ext cx="3460200" cy="3459000"/>
          </a:xfrm>
          <a:prstGeom prst="rtTriangle"/>
          <a:solidFill>
            <a:srgbClr val="FFFFFF">
              <a:alpha val="43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324475" y="465975"/>
            <a:ext cx="5124300" cy="2841600"/>
          </a:xfrm>
          <a:prstGeom prst="rect"/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1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type="subTitle" idx="1"/>
          </p:nvPr>
        </p:nvSpPr>
        <p:spPr>
          <a:xfrm>
            <a:off x="324475" y="3612602"/>
            <a:ext cx="5124300" cy="1302600"/>
          </a:xfrm>
          <a:prstGeom prst="rect"/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1pPr>
            <a:lvl2pPr lvl="1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2pPr>
            <a:lvl3pPr lvl="2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3pPr>
            <a:lvl4pPr lvl="3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4pPr>
            <a:lvl5pPr lvl="4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5pPr>
            <a:lvl6pPr lvl="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6pPr>
            <a:lvl7pPr lvl="6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7pPr>
            <a:lvl8pPr lvl="7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8pPr>
            <a:lvl9pPr lvl="8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ct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rgbClr val="3C78D8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6.png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.jpeg" /><Relationship Id="rId4" Type="http://schemas.openxmlformats.org/officeDocument/2006/relationships/image" Target="../media/image3.jpeg" /><Relationship Id="rId5" Type="http://schemas.openxmlformats.org/officeDocument/2006/relationships/image" Target="../media/image4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5.gi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24475" y="465975"/>
            <a:ext cx="5124300" cy="28416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The War for Talent &amp; How to WIN!</a:t>
            </a:r>
            <a:endParaRPr b="1"/>
          </a:p>
        </p:txBody>
      </p:sp>
      <p:sp>
        <p:nvSpPr>
          <p:cNvPr id="62" name="Google Shape;62;p14"/>
          <p:cNvSpPr txBox="1"/>
          <p:nvPr>
            <p:ph type="subTitle" idx="1"/>
          </p:nvPr>
        </p:nvSpPr>
        <p:spPr>
          <a:xfrm>
            <a:off x="324475" y="3612602"/>
            <a:ext cx="5124300" cy="13026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Rachel Williams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CEO &amp; Founder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Miller Harper Williams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415725" y="533325"/>
            <a:ext cx="8520600" cy="45036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" sz="3000" b="1" dirty="1">
                <a:solidFill>
                  <a:schemeClr val="lt1"/>
                </a:solidFill>
              </a:rPr>
              <a:t>Agenda</a:t>
            </a:r>
            <a:endParaRPr sz="30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 dirty="1">
                <a:solidFill>
                  <a:schemeClr val="lt1"/>
                </a:solidFill>
              </a:rPr>
              <a:t>A Little About Me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 dirty="1">
                <a:solidFill>
                  <a:schemeClr val="lt1"/>
                </a:solidFill>
              </a:rPr>
              <a:t>What Top Companies Get Right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 dirty="1">
                <a:solidFill>
                  <a:schemeClr val="lt1"/>
                </a:solidFill>
              </a:rPr>
              <a:t>Employer Brand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 dirty="1">
                <a:solidFill>
                  <a:schemeClr val="lt1"/>
                </a:solidFill>
              </a:rPr>
              <a:t>Inclusive Recruiting Strategies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 dirty="1">
                <a:solidFill>
                  <a:schemeClr val="lt1"/>
                </a:solidFill>
              </a:rPr>
              <a:t>Exercise: Audit of Our Organization’s Employment Brand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 dirty="1">
                <a:solidFill>
                  <a:schemeClr val="lt1"/>
                </a:solidFill>
              </a:rPr>
              <a:t>Talent Spotters - ABC Alway Be Recruiting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 dirty="1">
                <a:solidFill>
                  <a:schemeClr val="lt1"/>
                </a:solidFill>
              </a:rPr>
              <a:t>Questions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1761400" y="1899025"/>
            <a:ext cx="5202900" cy="8559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b="1" dirty="1">
                <a:solidFill>
                  <a:srgbClr val="FFFFFF"/>
                </a:solidFill>
              </a:rPr>
              <a:t>About Me</a:t>
            </a:r>
            <a:endParaRPr sz="3600" b="1">
              <a:solidFill>
                <a:srgbClr val="FFFFFF"/>
              </a:solidFill>
            </a:endParaRPr>
          </a:p>
        </p:txBody>
      </p:sp>
      <p:pic>
        <p:nvPicPr>
          <p:cNvPr id="73" name="Google Shape;73;p16" descr="Image result for peet's coffee logo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752563" y="94025"/>
            <a:ext cx="1638875" cy="1058000"/>
          </a:xfrm>
          <a:prstGeom prst="rect"/>
          <a:noFill/>
          <a:ln>
            <a:noFill/>
          </a:ln>
        </p:spPr>
      </p:pic>
      <p:pic>
        <p:nvPicPr>
          <p:cNvPr id="74" name="Google Shape;74;p16" descr="Image result for pacific firm logo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431200" y="694825"/>
            <a:ext cx="2667000" cy="457200"/>
          </a:xfrm>
          <a:prstGeom prst="rect"/>
          <a:noFill/>
          <a:ln>
            <a:noFill/>
          </a:ln>
        </p:spPr>
      </p:pic>
      <p:pic>
        <p:nvPicPr>
          <p:cNvPr id="75" name="Google Shape;75;p16" descr="Image result for UC berkeley logo"/>
          <p:cNvPicPr preferRelativeResize="0"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194675" y="3911450"/>
            <a:ext cx="1538325" cy="1232050"/>
          </a:xfrm>
          <a:prstGeom prst="rect"/>
          <a:noFill/>
          <a:ln>
            <a:noFill/>
          </a:ln>
        </p:spPr>
      </p:pic>
      <p:pic>
        <p:nvPicPr>
          <p:cNvPr id="76" name="Google Shape;76;p16" descr="Image result for accenture logo"/>
          <p:cNvPicPr preferRelativeResize="0"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873975" y="1915713"/>
            <a:ext cx="1538325" cy="1232050"/>
          </a:xfrm>
          <a:prstGeom prst="rect"/>
          <a:noFill/>
          <a:ln>
            <a:noFill/>
          </a:ln>
        </p:spPr>
      </p:pic>
      <p:pic>
        <p:nvPicPr>
          <p:cNvPr id="77" name="Google Shape;77;p16" descr="Image result for yelp logo"/>
          <p:cNvPicPr preferRelativeResize="0"/>
          <p:nvPr/>
        </p:nvPicPr>
        <p:blipFill>
          <a:blip r:embed="rId7">
            <a:alphaModFix/>
          </a:blip>
          <a:srcRect/>
          <a:stretch>
            <a:fillRect/>
          </a:stretch>
        </p:blipFill>
        <p:spPr>
          <a:xfrm>
            <a:off x="6623625" y="544225"/>
            <a:ext cx="1955375" cy="959350"/>
          </a:xfrm>
          <a:prstGeom prst="rect"/>
          <a:noFill/>
          <a:ln>
            <a:noFill/>
          </a:ln>
        </p:spPr>
      </p:pic>
      <p:pic>
        <p:nvPicPr>
          <p:cNvPr id="78" name="Google Shape;78;p16" descr="Image result for eBay logo"/>
          <p:cNvPicPr preferRelativeResize="0"/>
          <p:nvPr/>
        </p:nvPicPr>
        <p:blipFill>
          <a:blip r:embed="rId8">
            <a:alphaModFix/>
          </a:blip>
          <a:srcRect/>
          <a:stretch>
            <a:fillRect/>
          </a:stretch>
        </p:blipFill>
        <p:spPr>
          <a:xfrm>
            <a:off x="6557412" y="3922574"/>
            <a:ext cx="1638875" cy="1209813"/>
          </a:xfrm>
          <a:prstGeom prst="rect"/>
          <a:noFill/>
          <a:ln>
            <a:noFill/>
          </a:ln>
        </p:spPr>
      </p:pic>
      <p:pic>
        <p:nvPicPr>
          <p:cNvPr id="79" name="Google Shape;79;p16" descr="Image result for ClearSlide logo"/>
          <p:cNvPicPr preferRelativeResize="0"/>
          <p:nvPr/>
        </p:nvPicPr>
        <p:blipFill>
          <a:blip r:embed="rId9">
            <a:alphaModFix/>
          </a:blip>
          <a:srcRect/>
          <a:stretch>
            <a:fillRect/>
          </a:stretch>
        </p:blipFill>
        <p:spPr>
          <a:xfrm>
            <a:off x="6237450" y="1915724"/>
            <a:ext cx="2116000" cy="1058000"/>
          </a:xfrm>
          <a:prstGeom prst="rect"/>
          <a:noFill/>
          <a:ln>
            <a:noFill/>
          </a:ln>
        </p:spPr>
      </p:pic>
      <p:pic>
        <p:nvPicPr>
          <p:cNvPr id="80" name="Google Shape;80;p16" descr="Image result for Google X logo"/>
          <p:cNvPicPr preferRelativeResize="0"/>
          <p:nvPr/>
        </p:nvPicPr>
        <p:blipFill>
          <a:blip r:embed="rId10">
            <a:alphaModFix/>
          </a:blip>
          <a:srcRect/>
          <a:stretch>
            <a:fillRect/>
          </a:stretch>
        </p:blipFill>
        <p:spPr>
          <a:xfrm>
            <a:off x="3581713" y="3333750"/>
            <a:ext cx="1809750" cy="1809750"/>
          </a:xfrm>
          <a:prstGeom prst="rect"/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Who Do You Want To Hire?</a:t>
            </a:r>
            <a:endParaRPr/>
          </a:p>
        </p:txBody>
      </p:sp>
      <p:sp>
        <p:nvSpPr>
          <p:cNvPr id="86" name="Google Shape;86;p17"/>
          <p:cNvSpPr txBox="1"/>
          <p:nvPr>
            <p:ph type="subTitle" idx="1"/>
          </p:nvPr>
        </p:nvSpPr>
        <p:spPr>
          <a:xfrm>
            <a:off x="265500" y="2879675"/>
            <a:ext cx="4045200" cy="14823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Gen Z</a:t>
            </a:r>
            <a:endParaRPr/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Millennials</a:t>
            </a:r>
            <a:endParaRPr/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Gen X</a:t>
            </a:r>
            <a:endParaRPr/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Baby Boomers</a:t>
            </a:r>
            <a:endParaRPr/>
          </a:p>
        </p:txBody>
      </p:sp>
      <p:sp>
        <p:nvSpPr>
          <p:cNvPr id="87" name="Google Shape;87;p17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Diversity - Gen Z is most diverse generation in our country’s history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ct val="0"/>
              </a:spcAft>
              <a:buNone/>
            </a:pPr>
            <a:r>
              <a:rPr lang="en" dirty="1"/>
              <a:t>Technology - Very dependent; can’t remember a time without it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1"/>
              <a:t>Parenting - Getting married &amp; having children later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904200" y="85950"/>
            <a:ext cx="7335600" cy="8559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>
                <a:solidFill>
                  <a:srgbClr val="FFFFFF"/>
                </a:solidFill>
              </a:rPr>
              <a:t>What Top Companies Get Right  </a:t>
            </a:r>
            <a:endParaRPr sz="24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</p:txBody>
      </p:sp>
      <p:sp>
        <p:nvSpPr>
          <p:cNvPr id="93" name="Google Shape;93;p18"/>
          <p:cNvSpPr txBox="1"/>
          <p:nvPr/>
        </p:nvSpPr>
        <p:spPr>
          <a:xfrm>
            <a:off x="566700" y="2143650"/>
            <a:ext cx="3186000" cy="8562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dirty="1"/>
              <a:t>Employer Brand</a:t>
            </a:r>
            <a:endParaRPr sz="2400"/>
          </a:p>
        </p:txBody>
      </p:sp>
      <p:sp>
        <p:nvSpPr>
          <p:cNvPr id="94" name="Google Shape;94;p18"/>
          <p:cNvSpPr txBox="1"/>
          <p:nvPr/>
        </p:nvSpPr>
        <p:spPr>
          <a:xfrm>
            <a:off x="5100425" y="2143650"/>
            <a:ext cx="3552600" cy="8562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dirty="1"/>
              <a:t>Inclusive Recruiting Strategies</a:t>
            </a:r>
            <a:endParaRPr sz="2400"/>
          </a:p>
        </p:txBody>
      </p:sp>
      <p:cxnSp>
        <p:nvCxnSpPr>
          <p:cNvPr id="95" name="Google Shape;95;p18"/>
          <p:cNvCxnSpPr/>
          <p:nvPr/>
        </p:nvCxnSpPr>
        <p:spPr>
          <a:xfrm>
            <a:off x="4625600" y="1623550"/>
            <a:ext cx="0" cy="2389500"/>
          </a:xfrm>
          <a:prstGeom prst="straightConnector1"/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/>
        </p:nvSpPr>
        <p:spPr>
          <a:xfrm>
            <a:off x="1104600" y="1736475"/>
            <a:ext cx="6934800" cy="738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dirty="1"/>
              <a:t>Employer Brand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>
                <a:solidFill>
                  <a:srgbClr val="FFFFFF"/>
                </a:solidFill>
              </a:rPr>
              <a:t>The Components of A Strong Employer Brand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106" name="Google Shape;106;p20"/>
          <p:cNvSpPr txBox="1"/>
          <p:nvPr/>
        </p:nvSpPr>
        <p:spPr>
          <a:xfrm>
            <a:off x="0" y="1308250"/>
            <a:ext cx="9144000" cy="8562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 b="1" dirty="1"/>
              <a:t>Online Presence</a:t>
            </a:r>
            <a:endParaRPr sz="1800" b="1"/>
          </a:p>
        </p:txBody>
      </p:sp>
      <p:sp>
        <p:nvSpPr>
          <p:cNvPr id="107" name="Google Shape;107;p20"/>
          <p:cNvSpPr txBox="1"/>
          <p:nvPr/>
        </p:nvSpPr>
        <p:spPr>
          <a:xfrm>
            <a:off x="0" y="2585988"/>
            <a:ext cx="9144000" cy="8562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 b="1" dirty="1"/>
              <a:t>Conferences</a:t>
            </a:r>
            <a:endParaRPr sz="1800" b="1"/>
          </a:p>
        </p:txBody>
      </p:sp>
      <p:sp>
        <p:nvSpPr>
          <p:cNvPr id="108" name="Google Shape;108;p20"/>
          <p:cNvSpPr txBox="1"/>
          <p:nvPr/>
        </p:nvSpPr>
        <p:spPr>
          <a:xfrm>
            <a:off x="0" y="3863750"/>
            <a:ext cx="9144000" cy="8562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 b="1" dirty="1"/>
              <a:t>Corporate Social Voice</a:t>
            </a:r>
            <a:endParaRPr sz="1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60875" y="0"/>
            <a:ext cx="2634900" cy="617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>
                <a:solidFill>
                  <a:srgbClr val="FFFFFF"/>
                </a:solidFill>
              </a:rPr>
              <a:t>Online Presence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535700" y="697850"/>
            <a:ext cx="1409400" cy="4815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 b="1" dirty="1"/>
              <a:t>Website</a:t>
            </a:r>
            <a:endParaRPr sz="1800" b="1"/>
          </a:p>
        </p:txBody>
      </p:sp>
      <p:sp>
        <p:nvSpPr>
          <p:cNvPr id="115" name="Google Shape;115;p21"/>
          <p:cNvSpPr txBox="1"/>
          <p:nvPr/>
        </p:nvSpPr>
        <p:spPr>
          <a:xfrm>
            <a:off x="3545275" y="739100"/>
            <a:ext cx="1976100" cy="3990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 b="1" dirty="1"/>
              <a:t>Social Platforms </a:t>
            </a:r>
            <a:endParaRPr sz="1800" b="1"/>
          </a:p>
        </p:txBody>
      </p:sp>
      <p:sp>
        <p:nvSpPr>
          <p:cNvPr id="116" name="Google Shape;116;p21"/>
          <p:cNvSpPr txBox="1"/>
          <p:nvPr/>
        </p:nvSpPr>
        <p:spPr>
          <a:xfrm>
            <a:off x="6600425" y="697850"/>
            <a:ext cx="2114100" cy="4815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 b="1" dirty="1"/>
              <a:t>Job Descriptions</a:t>
            </a:r>
            <a:endParaRPr sz="1800" b="1"/>
          </a:p>
        </p:txBody>
      </p:sp>
      <p:sp>
        <p:nvSpPr>
          <p:cNvPr id="117" name="Google Shape;117;p21"/>
          <p:cNvSpPr txBox="1"/>
          <p:nvPr/>
        </p:nvSpPr>
        <p:spPr>
          <a:xfrm>
            <a:off x="122625" y="1401675"/>
            <a:ext cx="2573100" cy="34617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" name="Google Shape;118;p21"/>
          <p:cNvSpPr txBox="1"/>
          <p:nvPr/>
        </p:nvSpPr>
        <p:spPr>
          <a:xfrm>
            <a:off x="3246775" y="1401675"/>
            <a:ext cx="2573100" cy="34617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9" name="Google Shape;119;p21"/>
          <p:cNvSpPr txBox="1"/>
          <p:nvPr/>
        </p:nvSpPr>
        <p:spPr>
          <a:xfrm>
            <a:off x="6370925" y="1401675"/>
            <a:ext cx="2573100" cy="34617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" name="Google Shape;120;p21"/>
          <p:cNvSpPr txBox="1"/>
          <p:nvPr/>
        </p:nvSpPr>
        <p:spPr>
          <a:xfrm>
            <a:off x="245075" y="1669500"/>
            <a:ext cx="2312700" cy="2986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What people images are being displayed?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How easy is it to find your jobs?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Do you have a careers/culture page?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Where is your diversity &amp; social responsibility listed?</a:t>
            </a:r>
            <a:endParaRPr b="1">
              <a:solidFill>
                <a:srgbClr val="434343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3376975" y="1669500"/>
            <a:ext cx="2312700" cy="2986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Facebook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Instagram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YouTube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LinkedIn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Glassdoor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Advanced: Snapchat, TikTok</a:t>
            </a:r>
            <a:endParaRPr b="1">
              <a:solidFill>
                <a:srgbClr val="434343"/>
              </a:solidFill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6508875" y="1576075"/>
            <a:ext cx="2312700" cy="2986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Gender neutral language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EEO statement (do better!)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Culture description at top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Where are you posting?</a:t>
            </a: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434343"/>
                </a:solidFill>
              </a:rPr>
              <a:t>Is every employee empowered to share?</a:t>
            </a:r>
            <a:endParaRPr b="1">
              <a:solidFill>
                <a:srgbClr val="43434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60875" y="0"/>
            <a:ext cx="2343000" cy="617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>
                <a:solidFill>
                  <a:srgbClr val="FFFFFF"/>
                </a:solidFill>
              </a:rPr>
              <a:t>Conferences</a:t>
            </a:r>
            <a:endParaRPr sz="2400" b="1">
              <a:solidFill>
                <a:srgbClr val="FFFFFF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556275" y="152400"/>
            <a:ext cx="6435327" cy="4826495"/>
          </a:xfrm>
          <a:prstGeom prst="rect"/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06638" y="1064663"/>
            <a:ext cx="2251475" cy="3001966"/>
          </a:xfrm>
          <a:prstGeom prst="rect"/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title"/>
          </p:nvPr>
        </p:nvSpPr>
        <p:spPr>
          <a:xfrm>
            <a:off x="60875" y="0"/>
            <a:ext cx="3753000" cy="617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>
                <a:solidFill>
                  <a:srgbClr val="FFFFFF"/>
                </a:solidFill>
              </a:rPr>
              <a:t>Corporate Social Voice</a:t>
            </a:r>
            <a:endParaRPr sz="2400" b="1">
              <a:solidFill>
                <a:srgbClr val="FFFFFF"/>
              </a:solidFill>
            </a:endParaRPr>
          </a:p>
        </p:txBody>
      </p:sp>
      <p:pic>
        <p:nvPicPr>
          <p:cNvPr id="135" name="Google Shape;135;p23" descr="Image result for colin kaepernick nike ad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81200" y="521875"/>
            <a:ext cx="6581600" cy="4517275"/>
          </a:xfrm>
          <a:prstGeom prst="rect"/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1132000" y="1714500"/>
            <a:ext cx="7033800" cy="738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dirty="1"/>
              <a:t>Inclusive Recruiting Strategies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/>
        </p:nvSpPr>
        <p:spPr>
          <a:xfrm>
            <a:off x="714313" y="3596025"/>
            <a:ext cx="1214400" cy="9684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FFFFFF"/>
                </a:solidFill>
              </a:rPr>
              <a:t>Candidate Experience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46" name="Google Shape;146;p25"/>
          <p:cNvSpPr txBox="1"/>
          <p:nvPr/>
        </p:nvSpPr>
        <p:spPr>
          <a:xfrm>
            <a:off x="3989988" y="3596025"/>
            <a:ext cx="794100" cy="7080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FFFFFF"/>
                </a:solidFill>
              </a:rPr>
              <a:t>Follow Up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6845375" y="3596025"/>
            <a:ext cx="1499700" cy="7080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b="1" dirty="1">
                <a:solidFill>
                  <a:srgbClr val="FFFFFF"/>
                </a:solidFill>
              </a:rPr>
              <a:t>Community Building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48" name="Google Shape;148;p25" descr="Image result for kid peeking over fence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863235" y="1185100"/>
            <a:ext cx="3047602" cy="2028000"/>
          </a:xfrm>
          <a:prstGeom prst="rect"/>
          <a:noFill/>
          <a:ln>
            <a:noFill/>
          </a:ln>
        </p:spPr>
      </p:pic>
      <p:pic>
        <p:nvPicPr>
          <p:cNvPr id="149" name="Google Shape;149;p25" descr="Image result for kids playing with legos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6131050" y="1221694"/>
            <a:ext cx="2937550" cy="1954806"/>
          </a:xfrm>
          <a:prstGeom prst="rect"/>
          <a:noFill/>
          <a:ln>
            <a:noFill/>
          </a:ln>
        </p:spPr>
      </p:pic>
      <p:pic>
        <p:nvPicPr>
          <p:cNvPr id="150" name="Google Shape;150;p25" descr="Image result for African American Kid Happy"/>
          <p:cNvPicPr preferRelativeResize="0"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0" y="1185100"/>
            <a:ext cx="2643025" cy="2028000"/>
          </a:xfrm>
          <a:prstGeom prst="rect"/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265500" y="977075"/>
            <a:ext cx="4045200" cy="1842300"/>
          </a:xfrm>
          <a:prstGeom prst="rect"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dirty="1"/>
              <a:t>Which organizations have you lost candidates to?</a:t>
            </a:r>
            <a:endParaRPr sz="2400"/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400"/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dirty="1"/>
              <a:t>Which companies do you admire?</a:t>
            </a:r>
            <a:endParaRPr sz="2400"/>
          </a:p>
        </p:txBody>
      </p:sp>
      <p:sp>
        <p:nvSpPr>
          <p:cNvPr id="156" name="Google Shape;156;p26"/>
          <p:cNvSpPr txBox="1"/>
          <p:nvPr>
            <p:ph type="subTitle" idx="1"/>
          </p:nvPr>
        </p:nvSpPr>
        <p:spPr>
          <a:xfrm>
            <a:off x="0" y="3109425"/>
            <a:ext cx="4518300" cy="1601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2100"/>
              <a:buAutoNum type="arabicParenR" startAt="1"/>
            </a:pPr>
            <a:r>
              <a:rPr lang="en" dirty="1">
                <a:solidFill>
                  <a:srgbClr val="FFFFFF"/>
                </a:solidFill>
              </a:rPr>
              <a:t>Look at their online presence: website, social media accounts. </a:t>
            </a:r>
            <a:endParaRPr>
              <a:solidFill>
                <a:srgbClr val="FFFFFF"/>
              </a:solidFill>
            </a:endParaRPr>
          </a:p>
          <a:p>
            <a:pPr marL="457200" lvl="0" indent="-361950" algn="l" rtl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2100"/>
              <a:buAutoNum type="arabicParenR" startAt="1"/>
            </a:pPr>
            <a:r>
              <a:rPr lang="en" dirty="1">
                <a:solidFill>
                  <a:srgbClr val="FFFFFF"/>
                </a:solidFill>
              </a:rPr>
              <a:t>Look at your own organization’s online presence</a:t>
            </a:r>
            <a:r>
              <a:rPr lang="en" dirty="1"/>
              <a:t>.</a:t>
            </a:r>
            <a:endParaRPr/>
          </a:p>
        </p:txBody>
      </p:sp>
      <p:sp>
        <p:nvSpPr>
          <p:cNvPr id="157" name="Google Shape;157;p26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dirty="1"/>
              <a:t>What did you notice about their websites, social media?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ct val="0"/>
              </a:spcAft>
              <a:buNone/>
            </a:pPr>
            <a:r>
              <a:rPr lang="en" dirty="1"/>
              <a:t>Can you tell what social issues are important, if any?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1"/>
              <a:t>What are some ways that your own organization can improve?</a:t>
            </a:r>
            <a:endParaRPr/>
          </a:p>
        </p:txBody>
      </p:sp>
      <p:sp>
        <p:nvSpPr>
          <p:cNvPr id="158" name="Google Shape;158;p26"/>
          <p:cNvSpPr txBox="1"/>
          <p:nvPr/>
        </p:nvSpPr>
        <p:spPr>
          <a:xfrm>
            <a:off x="704600" y="120875"/>
            <a:ext cx="2879400" cy="8562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000" dirty="1">
                <a:solidFill>
                  <a:srgbClr val="FFFFFF"/>
                </a:solidFill>
              </a:rPr>
              <a:t>Exercise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5559175" y="120875"/>
            <a:ext cx="2879400" cy="8562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000" dirty="1"/>
              <a:t>Discuss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>
            <a:off x="-25" y="0"/>
            <a:ext cx="9144000" cy="617400"/>
          </a:xfrm>
          <a:prstGeom prst="rect"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>
                <a:solidFill>
                  <a:srgbClr val="FFFFFF"/>
                </a:solidFill>
              </a:rPr>
              <a:t>Talent Spotters - Everyone is a Recruiter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-150" y="883825"/>
            <a:ext cx="9144000" cy="42597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6" name="Google Shape;166;p27"/>
          <p:cNvSpPr txBox="1"/>
          <p:nvPr/>
        </p:nvSpPr>
        <p:spPr>
          <a:xfrm>
            <a:off x="86925" y="1181750"/>
            <a:ext cx="1608300" cy="6174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/>
              <a:t>Values</a:t>
            </a:r>
            <a:endParaRPr sz="2400" b="1"/>
          </a:p>
        </p:txBody>
      </p:sp>
      <p:sp>
        <p:nvSpPr>
          <p:cNvPr id="167" name="Google Shape;167;p27"/>
          <p:cNvSpPr txBox="1"/>
          <p:nvPr/>
        </p:nvSpPr>
        <p:spPr>
          <a:xfrm>
            <a:off x="5158825" y="2326550"/>
            <a:ext cx="1608300" cy="5574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/>
              <a:t>Mission</a:t>
            </a:r>
            <a:endParaRPr sz="2400" b="1"/>
          </a:p>
        </p:txBody>
      </p:sp>
      <p:sp>
        <p:nvSpPr>
          <p:cNvPr id="168" name="Google Shape;168;p27"/>
          <p:cNvSpPr txBox="1"/>
          <p:nvPr/>
        </p:nvSpPr>
        <p:spPr>
          <a:xfrm>
            <a:off x="1166600" y="1675650"/>
            <a:ext cx="1810500" cy="6174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/>
              <a:t>Principles</a:t>
            </a:r>
            <a:endParaRPr sz="2400" b="1"/>
          </a:p>
        </p:txBody>
      </p:sp>
      <p:sp>
        <p:nvSpPr>
          <p:cNvPr id="169" name="Google Shape;169;p27"/>
          <p:cNvSpPr txBox="1"/>
          <p:nvPr/>
        </p:nvSpPr>
        <p:spPr>
          <a:xfrm>
            <a:off x="2434650" y="2293050"/>
            <a:ext cx="1608300" cy="5574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/>
              <a:t>Vision</a:t>
            </a:r>
            <a:endParaRPr sz="2400" b="1"/>
          </a:p>
        </p:txBody>
      </p:sp>
      <p:sp>
        <p:nvSpPr>
          <p:cNvPr id="170" name="Google Shape;170;p27"/>
          <p:cNvSpPr txBox="1"/>
          <p:nvPr/>
        </p:nvSpPr>
        <p:spPr>
          <a:xfrm>
            <a:off x="6424700" y="1769150"/>
            <a:ext cx="1608300" cy="5574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/>
              <a:t>Culture</a:t>
            </a:r>
            <a:endParaRPr sz="2400" b="1"/>
          </a:p>
        </p:txBody>
      </p:sp>
      <p:sp>
        <p:nvSpPr>
          <p:cNvPr id="171" name="Google Shape;171;p27"/>
          <p:cNvSpPr txBox="1"/>
          <p:nvPr/>
        </p:nvSpPr>
        <p:spPr>
          <a:xfrm>
            <a:off x="7194475" y="1211750"/>
            <a:ext cx="1608300" cy="5574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/>
              <a:t>Wins</a:t>
            </a:r>
            <a:endParaRPr sz="2400" b="1"/>
          </a:p>
        </p:txBody>
      </p:sp>
      <p:sp>
        <p:nvSpPr>
          <p:cNvPr id="172" name="Google Shape;172;p27"/>
          <p:cNvSpPr txBox="1"/>
          <p:nvPr/>
        </p:nvSpPr>
        <p:spPr>
          <a:xfrm>
            <a:off x="1166600" y="3833175"/>
            <a:ext cx="7337100" cy="855900"/>
          </a:xfrm>
          <a:prstGeom prst="rect"/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/>
              <a:t>Always. Be. Recruiting.</a:t>
            </a:r>
            <a:endParaRPr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/>
        </p:nvSpPr>
        <p:spPr>
          <a:xfrm>
            <a:off x="909300" y="1678725"/>
            <a:ext cx="7325400" cy="8547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b="1" dirty="1">
                <a:solidFill>
                  <a:srgbClr val="FFFFFF"/>
                </a:solidFill>
              </a:rPr>
              <a:t>Questions, Insights, Comments</a:t>
            </a:r>
            <a:endParaRPr sz="36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375300" y="136850"/>
            <a:ext cx="8520600" cy="1542000"/>
          </a:xfrm>
          <a:prstGeom prst="rect"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7200" dirty="1">
                <a:solidFill>
                  <a:schemeClr val="lt1"/>
                </a:solidFill>
              </a:rPr>
              <a:t>Thank you.</a:t>
            </a:r>
            <a:endParaRPr sz="7200">
              <a:solidFill>
                <a:schemeClr val="lt1"/>
              </a:solidFill>
            </a:endParaRPr>
          </a:p>
        </p:txBody>
      </p:sp>
      <p:pic>
        <p:nvPicPr>
          <p:cNvPr id="183" name="Google Shape;183;p29" descr="Image result for clapping crowd gif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348050" y="1882200"/>
            <a:ext cx="6324600" cy="3035300"/>
          </a:xfrm>
          <a:prstGeom prst="rect"/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/>
        </p:nvSpPr>
        <p:spPr>
          <a:xfrm>
            <a:off x="811775" y="1715450"/>
            <a:ext cx="7339800" cy="1792200"/>
          </a:xfrm>
          <a:prstGeom prst="rect"/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>
                <a:solidFill>
                  <a:srgbClr val="FFFFFF"/>
                </a:solidFill>
              </a:rPr>
              <a:t>Twitter: @heymsrachel</a:t>
            </a:r>
            <a:endParaRPr sz="24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 dirty="1">
                <a:solidFill>
                  <a:srgbClr val="FFFFFF"/>
                </a:solidFill>
              </a:rPr>
              <a:t>LinkedIn: www.linkedin.com/in/rachwill</a:t>
            </a:r>
            <a:endParaRPr sz="24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SharedDoc>false</SharedDoc>
  <TotalTime>0</TotalTime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terms:created xsi:type="dcterms:W3CDTF">1900-01-01T00:00:00Z</dcterms:created>
  <dcterms:modified xsi:type="dcterms:W3CDTF">1900-01-01T00:00:00Z</dcterms:modified>
  <cp:lastPrinted>1900-01-01T00:00:00Z</cp:lastPrinted>
  <cp:revision>1</cp:revision>
</cp:coreProperties>
</file>