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rels" ContentType="application/vnd.openxmlformats-package.relationships+xml"/>
  <Default Extension="png" ContentType="image/png"/>
  <Override PartName="/customXml/item1.xml" ContentType="application/xml"/>
  <Override PartName="/customXml/item2.xml" ContentType="application/xml"/>
  <Override PartName="/customXml/item3.xml" ContentType="application/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Aspose.Slides for .NET 8.4.2.0--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r:id="rId4" id="2147483960"/>
  </p:sldMasterIdLst>
  <p:notesMasterIdLst>
    <p:notesMasterId r:id="rId18"/>
  </p:notesMasterIdLst>
  <p:handoutMasterIdLst>
    <p:handoutMasterId r:id="rId19"/>
  </p:handoutMasterIdLst>
  <p:sldIdLst>
    <p:sldId r:id="rId5" id="361"/>
    <p:sldId r:id="rId6" id="346"/>
    <p:sldId r:id="rId7" id="320"/>
    <p:sldId r:id="rId8" id="326"/>
    <p:sldId r:id="rId9" id="327"/>
    <p:sldId r:id="rId10" id="328"/>
    <p:sldId r:id="rId11" id="329"/>
    <p:sldId r:id="rId12" id="332"/>
    <p:sldId r:id="rId13" id="364"/>
    <p:sldId r:id="rId14" id="358"/>
    <p:sldId r:id="rId15" id="360"/>
    <p:sldId r:id="rId16" id="359"/>
    <p:sldId r:id="rId17" id="363"/>
  </p:sldIdLst>
  <p:sldSz cx="12188825" cy="6858000"/>
  <p:notesSz cx="7023100" cy="9309100"/>
  <p:custDataLst>
    <p:tags r:id="rId20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fill>
          <a:solidFill>
            <a:schemeClr val="accent1">
              <a:tint val="40000"/>
            </a:schemeClr>
          </a:solidFill>
        </a:fill>
      </a:tcStyle>
    </a:band1H>
    <a:band1V>
      <a:tcStyle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fill>
          <a:solidFill>
            <a:schemeClr val="dk1">
              <a:tint val="40000"/>
            </a:schemeClr>
          </a:solidFill>
        </a:fill>
      </a:tcStyle>
    </a:band1H>
    <a:band1V>
      <a:tcStyle>
        <a:fill>
          <a:solidFill>
            <a:schemeClr val="dk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746" autoAdjust="0"/>
    <p:restoredTop sz="94629" autoAdjust="0"/>
  </p:normalViewPr>
  <p:slideViewPr>
    <p:cSldViewPr showGuides="1">
      <p:cViewPr varScale="1">
        <p:scale>
          <a:sx n="109" d="100"/>
          <a:sy n="109" d="100"/>
        </p:scale>
        <p:origin x="504" y="192"/>
      </p:cViewPr>
      <p:guideLst>
        <p:guide pos="3839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63" d="100"/>
          <a:sy n="63" d="100"/>
        </p:scale>
        <p:origin x="1986" y="108"/>
      </p:cViewPr>
      <p:guideLst/>
    </p:cSldViewPr>
  </p:notes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customXml" Target="../customXml/item1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slide" Target="slides/slide13.xml" /><Relationship Id="rId18" Type="http://schemas.openxmlformats.org/officeDocument/2006/relationships/notesMaster" Target="notesMasters/notesMaster1.xml" /><Relationship Id="rId19" Type="http://schemas.openxmlformats.org/officeDocument/2006/relationships/handoutMaster" Target="handoutMasters/handoutMaster1.xml" /><Relationship Id="rId2" Type="http://schemas.openxmlformats.org/officeDocument/2006/relationships/customXml" Target="../customXml/item2.xml" /><Relationship Id="rId20" Type="http://schemas.openxmlformats.org/officeDocument/2006/relationships/tags" Target="tags/tag2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2.xml" /><Relationship Id="rId24" Type="http://schemas.openxmlformats.org/officeDocument/2006/relationships/tableStyles" Target="tableStyles.xml" /><Relationship Id="rId3" Type="http://schemas.openxmlformats.org/officeDocument/2006/relationships/customXml" Target="../customXml/item3.xml" /><Relationship Id="rId4" Type="http://schemas.openxmlformats.org/officeDocument/2006/relationships/slideMaster" Target="slideMasters/slide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charts/_rels/chart1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.xlsx" 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04254276"/>
          <c:y val="0.05877697"/>
          <c:w val="0.6392203"/>
          <c:h val="0.8181133"/>
        </c:manualLayout>
      </c:layout>
      <c:bar3DChart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axId val="79463552"/>
        <c:axId val="79465088"/>
        <c:axId val="0"/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General U.S. Population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0.0231481474"/>
                  <c:y val="0.08562583"/>
                </c:manualLayout>
              </c:layout>
              <c:tx>
                <c:rich>
                  <a:bodyPr/>
                  <a:lstStyle/>
                  <a:p>
                    <a:pPr>
                      <a:defRPr sz="2800" b="1">
                        <a:solidFill>
                          <a:schemeClr val="bg1"/>
                        </a:solidFill>
                      </a:defRPr>
                    </a:pPr>
                    <a:r>
                      <a:rPr lang="en-US" sz="2200" b="1" baseline="0" dirty="1">
                        <a:solidFill>
                          <a:schemeClr val="bg1"/>
                        </a:solidFill>
                      </a:rPr>
                      <a:t>6.4%</a:t>
                    </a:r>
                  </a:p>
                </c:rich>
              </c:tx>
              <c:spPr>
                <a:solidFill>
                  <a:schemeClr val="tx1"/>
                </a:solidFill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F83-4CF0-BB6A-715760AC9589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</c:f>
              <c:strCache>
                <c:ptCount val="1"/>
                <c:pt idx="0">
                  <c:v>"Problematic Drinking" = hazardous, possible dependence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  <c:shape val="cylinder"/>
          <c:extLst>
            <c:ext xmlns:c16="http://schemas.microsoft.com/office/drawing/2014/chart" uri="{C3380CC4-5D6E-409C-BE32-E72D297353CC}">
              <c16:uniqueId val="{00000001-DF83-4CF0-BB6A-715760AC958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All Attorneys</c:v>
                </c:pt>
              </c:strCache>
            </c:strRef>
          </c:tx>
          <c:spPr>
            <a:solidFill>
              <a:schemeClr val="accent6"/>
            </a:solidFill>
          </c:spPr>
          <c:invertIfNegative val="0"/>
          <c:dLbls>
            <c:dLbl>
              <c:idx val="0"/>
              <c:layout>
                <c:manualLayout>
                  <c:x val="0.0208332725"/>
                  <c:y val="0.11917527"/>
                </c:manualLayout>
              </c:layout>
              <c:tx>
                <c:rich>
                  <a:bodyPr/>
                  <a:lstStyle/>
                  <a:p>
                    <a:pPr>
                      <a:defRPr sz="2000" b="1" baseline="0"/>
                    </a:pPr>
                    <a:r>
                      <a:rPr lang="en-US" sz="2200" b="1" baseline="0" dirty="1">
                        <a:solidFill>
                          <a:schemeClr val="bg1"/>
                        </a:solidFill>
                      </a:rPr>
                      <a:t>21%</a:t>
                    </a:r>
                  </a:p>
                </c:rich>
              </c:tx>
              <c:spPr>
                <a:solidFill>
                  <a:schemeClr val="tx1"/>
                </a:solidFill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014969135802469"/>
                      <c:h val="6.678579950233493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DF83-4CF0-BB6A-715760AC9589}"/>
                </c:ext>
              </c:extLst>
            </c:dLbl>
            <c:spPr>
              <a:solidFill>
                <a:schemeClr val="tx1"/>
              </a:solidFill>
              <a:ln>
                <a:noFill/>
              </a:ln>
              <a:effectLst/>
            </c:spPr>
            <c:txPr>
              <a:bodyPr/>
              <a:lstStyle/>
              <a:p>
                <a:pPr>
                  <a:defRPr sz="2000" baseline="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</c:f>
              <c:strCache>
                <c:ptCount val="1"/>
                <c:pt idx="0">
                  <c:v>"Problematic Drinking" = hazardous, possible dependence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21</c:v>
                </c:pt>
              </c:numCache>
            </c:numRef>
          </c:val>
          <c:shape val="cylinder"/>
          <c:extLst>
            <c:ext xmlns:c16="http://schemas.microsoft.com/office/drawing/2014/chart" uri="{C3380CC4-5D6E-409C-BE32-E72D297353CC}">
              <c16:uniqueId val="{00000003-DF83-4CF0-BB6A-715760AC958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Attorneys under 30 years old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5-DF83-4CF0-BB6A-715760AC9589}"/>
              </c:ext>
            </c:extLst>
          </c:dPt>
          <c:dLbls>
            <c:dLbl>
              <c:idx val="0"/>
              <c:layout>
                <c:manualLayout>
                  <c:x val="0.0246912371"/>
                  <c:y val="0.12110015"/>
                </c:manualLayout>
              </c:layout>
              <c:tx>
                <c:rich>
                  <a:bodyPr wrap="square" lIns="38100" tIns="19050" rIns="38100" bIns="19050" anchor="ctr">
                    <a:noAutofit/>
                  </a:bodyPr>
                  <a:lstStyle/>
                  <a:p>
                    <a:pPr>
                      <a:defRPr/>
                    </a:pPr>
                    <a:r>
                      <a:rPr lang="en-US" sz="2200" b="1" baseline="0" dirty="1">
                        <a:solidFill>
                          <a:schemeClr val="bg1"/>
                        </a:solidFill>
                      </a:rPr>
                      <a:t>32%</a:t>
                    </a:r>
                  </a:p>
                </c:rich>
              </c:tx>
              <c:spPr>
                <a:solidFill>
                  <a:schemeClr val="tx1"/>
                </a:solidFill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9.3958272577038981E-2"/>
                      <c:h val="6.678579950233493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DF83-4CF0-BB6A-715760AC9589}"/>
                </c:ext>
              </c:extLst>
            </c:dLbl>
            <c:spPr>
              <a:solidFill>
                <a:schemeClr val="tx1"/>
              </a:solidFill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</c:f>
              <c:strCache>
                <c:ptCount val="1"/>
                <c:pt idx="0">
                  <c:v>"Problematic Drinking" = hazardous, possible dependence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36</c:v>
                </c:pt>
              </c:numCache>
            </c:numRef>
          </c:val>
          <c:shape val="cylinder"/>
          <c:extLst>
            <c:ext xmlns:c16="http://schemas.microsoft.com/office/drawing/2014/chart" uri="{C3380CC4-5D6E-409C-BE32-E72D297353CC}">
              <c16:uniqueId val="{00000006-DF83-4CF0-BB6A-715760AC9589}"/>
            </c:ext>
          </c:extLst>
        </c:ser>
        <c:gapWidth/>
        <c:gapDepth/>
        <c:shape val="cylinder"/>
      </c:bar3DChart>
      <c:catAx>
        <c:axId val="7946355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/>
        <c:txPr>
          <a:bodyPr/>
          <a:lstStyle/>
          <a:p>
            <a:pPr>
              <a:defRPr sz="1800" baseline="0"/>
            </a:pPr>
            <a:endParaRPr lang="en-US"/>
          </a:p>
        </c:txPr>
        <c:crossAx val="79465088"/>
        <c:crosses val="autoZero"/>
        <c:auto val="1"/>
        <c:lblAlgn val="ctr"/>
        <c:lblOffset val="100"/>
        <c:noMultiLvlLbl val="0"/>
      </c:catAx>
      <c:valAx>
        <c:axId val="79465088"/>
        <c:scaling>
          <c:orientation val="minMax"/>
        </c:scaling>
        <c:delete val="0"/>
        <c:axPos val="l"/>
        <c:majorGridlines>
          <c:spPr/>
        </c:majorGridlines>
        <c:numFmt formatCode="General" sourceLinked="1"/>
        <c:majorTickMark val="out"/>
        <c:minorTickMark val="none"/>
        <c:tickLblPos val="nextTo"/>
        <c:spPr/>
        <c:txPr>
          <a:bodyPr/>
          <a:lstStyle/>
          <a:p>
            <a:pPr>
              <a:defRPr/>
            </a:pPr>
          </a:p>
        </c:txPr>
        <c:crossAx val="7946355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302303"/>
          <c:y val="0.08201901"/>
          <c:w val="0.254337639"/>
          <c:h val="0.690837264"/>
        </c:manualLayout>
      </c:layout>
      <c:overlay val="0"/>
      <c:txPr>
        <a:bodyPr/>
        <a:lstStyle/>
        <a:p>
          <a:pPr>
            <a:defRPr sz="2000" baseline="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500" baseline="0"/>
      </a:pPr>
      <a:endParaRPr lang="en-US"/>
    </a:p>
  </c:txPr>
  <c:externalData r:id="rId1">
    <c:autoUpdate val="0"/>
  </c:externalData>
</c:chartSpace>
</file>

<file path=ppt/handoutMasters/_rels/handout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7072"/>
          </a:xfrm>
          <a:prstGeom prst="rect"/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8132" y="0"/>
            <a:ext cx="3043343" cy="467072"/>
          </a:xfrm>
          <a:prstGeom prst="rect"/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59088EAF-6ECA-4616-85EF-35AA19C641F3}" type="datetimeFigureOut">
              <a:rPr lang="en-US"/>
              <a:t>1/5/20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2030"/>
            <a:ext cx="3043343" cy="467071"/>
          </a:xfrm>
          <a:prstGeom prst="rect"/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8132" y="8842030"/>
            <a:ext cx="3043343" cy="467071"/>
          </a:xfrm>
          <a:prstGeom prst="rect"/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D9F912AB-2776-42F2-A957-313FC7EFEDB9}" type="slidenum">
              <a:rPr/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39320657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1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5455"/>
          </a:xfrm>
          <a:prstGeom prst="rect"/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132" y="0"/>
            <a:ext cx="3043343" cy="465455"/>
          </a:xfrm>
          <a:prstGeom prst="rect"/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3ABD2D7A-D230-4F91-BD59-0A39C2703BA8}" type="datetimeFigureOut">
              <a:rPr lang="en-US"/>
              <a:t>1/5/20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698500"/>
            <a:ext cx="6203950" cy="3490913"/>
          </a:xfrm>
          <a:prstGeom prst="rect"/>
          <a:noFill/>
          <a:ln w="12700">
            <a:solidFill>
              <a:prstClr val="black"/>
            </a:solidFill>
          </a:ln>
        </p:spPr>
        <p:txBody>
          <a:bodyPr vert="horz" lIns="93324" tIns="46662" rIns="93324" bIns="46662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310" y="4421823"/>
            <a:ext cx="5618480" cy="4189095"/>
          </a:xfrm>
          <a:prstGeom prst="rect"/>
        </p:spPr>
        <p:txBody>
          <a:bodyPr vert="horz" lIns="93324" tIns="46662" rIns="93324" bIns="46662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29"/>
            <a:ext cx="3043343" cy="465455"/>
          </a:xfrm>
          <a:prstGeom prst="rect"/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132" y="8842029"/>
            <a:ext cx="3043343" cy="465455"/>
          </a:xfrm>
          <a:prstGeom prst="rect"/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F93199CD-3E1B-4AE6-990F-76F925F5EA9F}" type="slidenum">
              <a:rPr/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42765798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2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3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4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5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6.xml" /></Relationships>
</file>

<file path=ppt/notesSlides/_rels/notesSlide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2" Type="http://schemas.openxmlformats.org/officeDocument/2006/relationships/notesMaster" Target="../notesMasters/notesMaster1.xml" /><Relationship Id="rId3" Type="http://schemas.openxmlformats.org/officeDocument/2006/relationships/slide" Target="../slides/slide7.xml" /></Relationships>
</file>

<file path=ppt/notesSlides/_rels/notesSlide8.xml.rels>&#65279;<?xml version="1.0" encoding="utf-8" standalone="yes"?>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8.xml" /></Relationships>
</file>

<file path=ppt/notesSlides/_rels/notesSlide9.xml.rels>&#65279;<?xml version="1.0" encoding="utf-8" standalone="yes"?>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9.xml" /></Relationships>
</file>

<file path=ppt/notesSlides/_rels/notesSlide10.xml.rels>&#65279;<?xml version="1.0" encoding="utf-8" standalone="yes"?>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10.xml" /></Relationships>
</file>

<file path=ppt/notesSlides/_rels/notesSlide11.xml.rels>&#65279;<?xml version="1.0" encoding="utf-8" standalone="yes"?>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11.xml" /></Relationships>
</file>

<file path=ppt/notesSlides/_rels/notesSlide12.xml.rels>&#65279;<?xml version="1.0" encoding="utf-8" standalone="yes"?>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12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1"/>
              <a:t>		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E32C6A-BE1B-47BA-BED3-B9EAAA5C94B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41162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E32C6A-BE1B-47BA-BED3-B9EAAA5C94B5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67029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3A267F-228D-492B-B267-34FDD88C114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27725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611066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4630" y="1788454"/>
            <a:ext cx="8359052" cy="2098226"/>
          </a:xfrm>
        </p:spPr>
        <p:txBody>
          <a:bodyPr anchor="b">
            <a:noAutofit/>
          </a:bodyPr>
          <a:lstStyle>
            <a:lvl1pPr algn="ctr">
              <a:defRPr sz="7198" cap="all" baseline="0">
                <a:solidFill>
                  <a:schemeClr val="tx2"/>
                </a:solidFill>
              </a:defRPr>
            </a:lvl1pPr>
          </a:lstStyle>
          <a:p>
            <a:r>
              <a:rPr lang="en-US" dirty="1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209" y="3956280"/>
            <a:ext cx="6829894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ct val="0"/>
              </a:spcBef>
              <a:spcAft>
                <a:spcPct val="0"/>
              </a:spcAft>
              <a:buNone/>
              <a:defRPr sz="2299">
                <a:solidFill>
                  <a:schemeClr val="bg2"/>
                </a:solidFill>
              </a:defRPr>
            </a:lvl1pPr>
            <a:lvl2pPr marL="457063" indent="0" algn="ctr">
              <a:buNone/>
              <a:defRPr sz="1999"/>
            </a:lvl2pPr>
            <a:lvl3pPr marL="914126" indent="0" algn="ctr">
              <a:buNone/>
              <a:defRPr sz="1799"/>
            </a:lvl3pPr>
            <a:lvl4pPr marL="1371189" indent="0" algn="ctr">
              <a:buNone/>
              <a:defRPr sz="1600"/>
            </a:lvl4pPr>
            <a:lvl5pPr marL="1828251" indent="0" algn="ctr">
              <a:buNone/>
              <a:defRPr sz="1600"/>
            </a:lvl5pPr>
            <a:lvl6pPr marL="2285314" indent="0" algn="ctr">
              <a:buNone/>
              <a:defRPr sz="1600"/>
            </a:lvl6pPr>
            <a:lvl7pPr marL="2742377" indent="0" algn="ctr">
              <a:buNone/>
              <a:defRPr sz="1600"/>
            </a:lvl7pPr>
            <a:lvl8pPr marL="3199440" indent="0" algn="ctr">
              <a:buNone/>
              <a:defRPr sz="1600"/>
            </a:lvl8pPr>
            <a:lvl9pPr marL="3656503" indent="0" algn="ctr">
              <a:buNone/>
              <a:defRPr sz="1600"/>
            </a:lvl9pPr>
          </a:lstStyle>
          <a:p>
            <a:r>
              <a:rPr lang="en-US" dirty="1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662" y="6453386"/>
            <a:ext cx="1607525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E7F5FBF6-4290-A840-B538-A51D6AE9B2F9}" type="datetimeFigureOut">
              <a:rPr lang="en-US" smtClean="0"/>
              <a:t>1/5/20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3382" y="6453386"/>
            <a:ext cx="7021548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28123" y="6453386"/>
            <a:ext cx="1595876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0EA06B7-9CC1-7A48-980F-FC7CC34174A4}" type="slidenum">
              <a:rPr lang="en-US" smtClean="0"/>
              <a:t>‹#›</a:t>
            </a:fld>
            <a:endParaRPr lang="en-US"/>
          </a:p>
        </p:txBody>
      </p:sp>
      <p:grpSp>
        <p:nvGrpSpPr>
          <p:cNvPr id="9" name="Group 8"/>
          <p:cNvGrpSpPr/>
          <p:nvPr/>
        </p:nvGrpSpPr>
        <p:grpSpPr>
          <a:xfrm>
            <a:off x="752663" y="744470"/>
            <a:ext cx="1067133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>
            <a:xfrm>
              <a:off x="8151962" y="1685652"/>
              <a:ext cx="3275013" cy="4408488"/>
            </a:xfrm>
            <a:custGeom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</a:ln>
          </p:spPr>
        </p:sp>
        <p:sp>
          <p:nvSpPr>
            <p:cNvPr id="14" name="Freeform 6"/>
            <p:cNvSpPr/>
            <p:nvPr/>
          </p:nvSpPr>
          <p:spPr>
            <a:xfrm flipH="1" flipV="1">
              <a:off x="752858" y="744469"/>
              <a:ext cx="3275668" cy="4408488"/>
            </a:xfrm>
            <a:custGeom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</a:ln>
          </p:spPr>
        </p:sp>
      </p:grpSp>
    </p:spTree>
    <p:extLst>
      <p:ext uri="{BB962C8B-B14F-4D97-AF65-F5344CB8AC3E}">
        <p14:creationId xmlns:p14="http://schemas.microsoft.com/office/powerpoint/2010/main" val="153765342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1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1"/>
              <a:t>Click to edit Master text styles</a:t>
            </a:r>
          </a:p>
          <a:p>
            <a:pPr lvl="1"/>
            <a:r>
              <a:rPr lang="en-US" dirty="1"/>
              <a:t>Second level</a:t>
            </a:r>
          </a:p>
          <a:p>
            <a:pPr lvl="2"/>
            <a:r>
              <a:rPr lang="en-US" dirty="1"/>
              <a:t>Third level</a:t>
            </a:r>
          </a:p>
          <a:p>
            <a:pPr lvl="3"/>
            <a:r>
              <a:rPr lang="en-US" dirty="1"/>
              <a:t>Fourth level</a:t>
            </a:r>
          </a:p>
          <a:p>
            <a:pPr lvl="4"/>
            <a:r>
              <a:rPr lang="en-US" dirty="1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mr-IN" smtClean="0"/>
              <a:t>5/1/20</a:t>
            </a:fld>
            <a:endParaRPr lang="mr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07493997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4826" y="1301361"/>
            <a:ext cx="9610468" cy="2852737"/>
          </a:xfrm>
        </p:spPr>
        <p:txBody>
          <a:bodyPr anchor="b">
            <a:normAutofit/>
          </a:bodyPr>
          <a:lstStyle>
            <a:lvl1pPr algn="r">
              <a:defRPr sz="7198" cap="all" baseline="0">
                <a:solidFill>
                  <a:schemeClr val="accent1"/>
                </a:solidFill>
              </a:defRPr>
            </a:lvl1pPr>
          </a:lstStyle>
          <a:p>
            <a:r>
              <a:rPr lang="en-US" dirty="1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4826" y="4216328"/>
            <a:ext cx="9610468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ct val="0"/>
              </a:spcBef>
              <a:spcAft>
                <a:spcPct val="0"/>
              </a:spcAft>
              <a:buNone/>
              <a:defRPr sz="2399">
                <a:solidFill>
                  <a:schemeClr val="tx2"/>
                </a:solidFill>
              </a:defRPr>
            </a:lvl1pPr>
            <a:lvl2pPr marL="457063" indent="0">
              <a:buNone/>
              <a:defRPr sz="1999">
                <a:solidFill>
                  <a:schemeClr val="tx1">
                    <a:tint val="75000"/>
                  </a:schemeClr>
                </a:solidFill>
              </a:defRPr>
            </a:lvl2pPr>
            <a:lvl3pPr marL="914126" indent="0">
              <a:buNone/>
              <a:defRPr sz="1799">
                <a:solidFill>
                  <a:schemeClr val="tx1">
                    <a:tint val="75000"/>
                  </a:schemeClr>
                </a:solidFill>
              </a:defRPr>
            </a:lvl3pPr>
            <a:lvl4pPr marL="137118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25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31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94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650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1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716" y="6453386"/>
            <a:ext cx="1621986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3F41C87-7AD9-4845-A077-840E4A0F3F06}" type="datetimeFigureOut">
              <a:rPr lang="mr-IN" smtClean="0"/>
              <a:t>5/1/20</a:t>
            </a:fld>
            <a:endParaRPr lang="mr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3639" y="6453386"/>
            <a:ext cx="7021548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28123" y="6453386"/>
            <a:ext cx="1595876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A013F82-EE5E-44EE-A61D-E31C6657F26F}" type="slidenum">
              <a:rPr lang="uk-UA" smtClean="0"/>
              <a:t>‹#›</a:t>
            </a:fld>
            <a:endParaRPr lang="uk-UA"/>
          </a:p>
        </p:txBody>
      </p:sp>
      <p:sp>
        <p:nvSpPr>
          <p:cNvPr id="7" name="Freeform 6" title="Crop Mark"/>
          <p:cNvSpPr/>
          <p:nvPr/>
        </p:nvSpPr>
        <p:spPr>
          <a:xfrm>
            <a:off x="8149840" y="1685652"/>
            <a:ext cx="3274160" cy="4408488"/>
          </a:xfrm>
          <a:custGeom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</p:sp>
    </p:spTree>
    <p:extLst>
      <p:ext uri="{BB962C8B-B14F-4D97-AF65-F5344CB8AC3E}">
        <p14:creationId xmlns:p14="http://schemas.microsoft.com/office/powerpoint/2010/main" val="185632265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1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243" y="2286000"/>
            <a:ext cx="4446628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1"/>
              <a:t>Click to edit Master text styles</a:t>
            </a:r>
          </a:p>
          <a:p>
            <a:pPr lvl="1"/>
            <a:r>
              <a:rPr lang="en-US" dirty="1"/>
              <a:t>Second level</a:t>
            </a:r>
          </a:p>
          <a:p>
            <a:pPr lvl="2"/>
            <a:r>
              <a:rPr lang="en-US" dirty="1"/>
              <a:t>Third level</a:t>
            </a:r>
          </a:p>
          <a:p>
            <a:pPr lvl="3"/>
            <a:r>
              <a:rPr lang="en-US" dirty="1"/>
              <a:t>Fourth level</a:t>
            </a:r>
          </a:p>
          <a:p>
            <a:pPr lvl="4"/>
            <a:r>
              <a:rPr lang="en-US" dirty="1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3704" y="2286000"/>
            <a:ext cx="4446628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1"/>
              <a:t>Click to edit Master text styles</a:t>
            </a:r>
          </a:p>
          <a:p>
            <a:pPr lvl="1"/>
            <a:r>
              <a:rPr lang="en-US" dirty="1"/>
              <a:t>Second level</a:t>
            </a:r>
          </a:p>
          <a:p>
            <a:pPr lvl="2"/>
            <a:r>
              <a:rPr lang="en-US" dirty="1"/>
              <a:t>Third level</a:t>
            </a:r>
          </a:p>
          <a:p>
            <a:pPr lvl="3"/>
            <a:r>
              <a:rPr lang="en-US" dirty="1"/>
              <a:t>Fourth level</a:t>
            </a:r>
          </a:p>
          <a:p>
            <a:pPr lvl="4"/>
            <a:r>
              <a:rPr lang="en-US" dirty="1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mr-IN" smtClean="0"/>
              <a:t>5/1/20</a:t>
            </a:fld>
            <a:endParaRPr lang="mr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11856354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243" y="685800"/>
            <a:ext cx="95987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1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243" y="2340864"/>
            <a:ext cx="4442827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ct val="0"/>
              </a:spcBef>
              <a:spcAft>
                <a:spcPct val="0"/>
              </a:spcAft>
              <a:buNone/>
              <a:defRPr sz="2999" b="0" baseline="0">
                <a:solidFill>
                  <a:schemeClr val="tx2"/>
                </a:solidFill>
              </a:defRPr>
            </a:lvl1pPr>
            <a:lvl2pPr marL="457063" indent="0">
              <a:buNone/>
              <a:defRPr sz="19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lvl="0"/>
            <a:r>
              <a:rPr lang="en-US" dirty="1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243" y="3305208"/>
            <a:ext cx="4442827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1"/>
              <a:t>Click to edit Master text styles</a:t>
            </a:r>
          </a:p>
          <a:p>
            <a:pPr lvl="1"/>
            <a:r>
              <a:rPr lang="en-US" dirty="1"/>
              <a:t>Second level</a:t>
            </a:r>
          </a:p>
          <a:p>
            <a:pPr lvl="2"/>
            <a:r>
              <a:rPr lang="en-US" dirty="1"/>
              <a:t>Third level</a:t>
            </a:r>
          </a:p>
          <a:p>
            <a:pPr lvl="3"/>
            <a:r>
              <a:rPr lang="en-US" dirty="1"/>
              <a:t>Fourth level</a:t>
            </a:r>
          </a:p>
          <a:p>
            <a:pPr lvl="4"/>
            <a:r>
              <a:rPr lang="en-US" dirty="1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315" y="2340864"/>
            <a:ext cx="4442827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ct val="0"/>
              </a:spcBef>
              <a:spcAft>
                <a:spcPct val="0"/>
              </a:spcAft>
              <a:buNone/>
              <a:defRPr sz="2999" b="0" baseline="0">
                <a:solidFill>
                  <a:schemeClr val="tx2"/>
                </a:solidFill>
              </a:defRPr>
            </a:lvl1pPr>
            <a:lvl2pPr marL="457063" indent="0">
              <a:buNone/>
              <a:defRPr sz="19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lvl="0"/>
            <a:r>
              <a:rPr lang="en-US" dirty="1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3315" y="3305208"/>
            <a:ext cx="4442827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1"/>
              <a:t>Click to edit Master text styles</a:t>
            </a:r>
          </a:p>
          <a:p>
            <a:pPr lvl="1"/>
            <a:r>
              <a:rPr lang="en-US" dirty="1"/>
              <a:t>Second level</a:t>
            </a:r>
          </a:p>
          <a:p>
            <a:pPr lvl="2"/>
            <a:r>
              <a:rPr lang="en-US" dirty="1"/>
              <a:t>Third level</a:t>
            </a:r>
          </a:p>
          <a:p>
            <a:pPr lvl="3"/>
            <a:r>
              <a:rPr lang="en-US" dirty="1"/>
              <a:t>Fourth level</a:t>
            </a:r>
          </a:p>
          <a:p>
            <a:pPr lvl="4"/>
            <a:r>
              <a:rPr lang="en-US" dirty="1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 smtClean="0"/>
              <a:t>1/5/20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24525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1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mr-IN" smtClean="0"/>
              <a:t>5/1/20</a:t>
            </a:fld>
            <a:endParaRPr lang="mr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75077029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mr-IN" smtClean="0"/>
              <a:t>5/1/20</a:t>
            </a:fld>
            <a:endParaRPr lang="mr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62283007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2139" cy="6857624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711" y="685800"/>
            <a:ext cx="3854716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799" baseline="0">
                <a:solidFill>
                  <a:schemeClr val="tx2"/>
                </a:solidFill>
              </a:defRPr>
            </a:lvl1pPr>
          </a:lstStyle>
          <a:p>
            <a:r>
              <a:rPr lang="en-US" dirty="1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4391" y="685801"/>
            <a:ext cx="5210723" cy="5175250"/>
          </a:xfrm>
        </p:spPr>
        <p:txBody>
          <a:bodyPr/>
          <a:lstStyle>
            <a:lvl1pPr>
              <a:defRPr sz="1999"/>
            </a:lvl1pPr>
            <a:lvl2pPr>
              <a:defRPr sz="1999"/>
            </a:lvl2pPr>
            <a:lvl3pPr>
              <a:defRPr sz="1799"/>
            </a:lvl3pPr>
            <a:lvl4pPr>
              <a:defRPr sz="1799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1"/>
              <a:t>Click to edit Master text styles</a:t>
            </a:r>
          </a:p>
          <a:p>
            <a:pPr lvl="1"/>
            <a:r>
              <a:rPr lang="en-US" dirty="1"/>
              <a:t>Second level</a:t>
            </a:r>
          </a:p>
          <a:p>
            <a:pPr lvl="2"/>
            <a:r>
              <a:rPr lang="en-US" dirty="1"/>
              <a:t>Third level</a:t>
            </a:r>
          </a:p>
          <a:p>
            <a:pPr lvl="3"/>
            <a:r>
              <a:rPr lang="en-US" dirty="1"/>
              <a:t>Fourth level</a:t>
            </a:r>
          </a:p>
          <a:p>
            <a:pPr lvl="4"/>
            <a:r>
              <a:rPr lang="en-US" dirty="1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711" y="2856344"/>
            <a:ext cx="3854716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ct val="0"/>
              </a:spcBef>
              <a:spcAft>
                <a:spcPts val="1500"/>
              </a:spcAft>
              <a:buNone/>
              <a:defRPr sz="16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dirty="1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712" y="6453386"/>
            <a:ext cx="1204258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3F41C87-7AD9-4845-A077-840E4A0F3F06}" type="datetimeFigureOut">
              <a:rPr lang="en-US" smtClean="0"/>
              <a:t>1/5/20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371" y="6453386"/>
            <a:ext cx="2373057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0566" y="6453386"/>
            <a:ext cx="1595876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A013F82-EE5E-44EE-A61D-E31C6657F26F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 title="Divider Bar"/>
          <p:cNvSpPr/>
          <p:nvPr/>
        </p:nvSpPr>
        <p:spPr>
          <a:xfrm>
            <a:off x="5302139" y="376"/>
            <a:ext cx="228540" cy="6858000"/>
          </a:xfrm>
          <a:prstGeom prst="rect"/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0426171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2139" cy="6857624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711" y="685800"/>
            <a:ext cx="3854716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799" baseline="0"/>
            </a:lvl1pPr>
          </a:lstStyle>
          <a:p>
            <a:r>
              <a:rPr lang="en-US" dirty="1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0679" y="1"/>
            <a:ext cx="6658146" cy="6857999"/>
          </a:xfrm>
        </p:spPr>
        <p:txBody>
          <a:bodyPr anchor="t">
            <a:normAutofit/>
          </a:bodyPr>
          <a:lstStyle>
            <a:lvl1pPr marL="0" indent="0">
              <a:buNone/>
              <a:defRPr sz="1999"/>
            </a:lvl1pPr>
            <a:lvl2pPr marL="457063" indent="0">
              <a:buNone/>
              <a:defRPr sz="1999"/>
            </a:lvl2pPr>
            <a:lvl3pPr marL="914126" indent="0">
              <a:buNone/>
              <a:defRPr sz="1999"/>
            </a:lvl3pPr>
            <a:lvl4pPr marL="1371189" indent="0">
              <a:buNone/>
              <a:defRPr sz="1999"/>
            </a:lvl4pPr>
            <a:lvl5pPr marL="1828251" indent="0">
              <a:buNone/>
              <a:defRPr sz="1999"/>
            </a:lvl5pPr>
            <a:lvl6pPr marL="2285314" indent="0">
              <a:buNone/>
              <a:defRPr sz="1999"/>
            </a:lvl6pPr>
            <a:lvl7pPr marL="2742377" indent="0">
              <a:buNone/>
              <a:defRPr sz="1999"/>
            </a:lvl7pPr>
            <a:lvl8pPr marL="3199440" indent="0">
              <a:buNone/>
              <a:defRPr sz="1999"/>
            </a:lvl8pPr>
            <a:lvl9pPr marL="3656503" indent="0">
              <a:buNone/>
              <a:defRPr sz="1999"/>
            </a:lvl9pPr>
          </a:lstStyle>
          <a:p>
            <a:r>
              <a:rPr lang="en-US" dirty="1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711" y="2855968"/>
            <a:ext cx="3854716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ct val="0"/>
              </a:spcBef>
              <a:spcAft>
                <a:spcPts val="1500"/>
              </a:spcAft>
              <a:buNone/>
              <a:defRPr sz="16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dirty="1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712" y="6453386"/>
            <a:ext cx="1204258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3F41C87-7AD9-4845-A077-840E4A0F3F06}" type="datetimeFigureOut">
              <a:rPr lang="mr-IN" smtClean="0"/>
              <a:t>5/1/20</a:t>
            </a:fld>
            <a:endParaRPr lang="mr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371" y="6453386"/>
            <a:ext cx="2373057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0566" y="6453386"/>
            <a:ext cx="1595876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A013F82-EE5E-44EE-A61D-E31C6657F26F}" type="slidenum">
              <a:rPr lang="uk-UA" smtClean="0"/>
              <a:t>‹#›</a:t>
            </a:fld>
            <a:endParaRPr lang="uk-UA"/>
          </a:p>
        </p:txBody>
      </p:sp>
      <p:sp>
        <p:nvSpPr>
          <p:cNvPr id="9" name="Rectangle 8" title="Divider Bar"/>
          <p:cNvSpPr/>
          <p:nvPr/>
        </p:nvSpPr>
        <p:spPr>
          <a:xfrm>
            <a:off x="5302139" y="376"/>
            <a:ext cx="228540" cy="6858000"/>
          </a:xfrm>
          <a:prstGeom prst="rect"/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612573126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1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243" y="2295526"/>
            <a:ext cx="9598700" cy="3571875"/>
          </a:xfrm>
        </p:spPr>
        <p:txBody>
          <a:bodyPr vert="eaVert"/>
          <a:lstStyle/>
          <a:p>
            <a:pPr lvl="0"/>
            <a:r>
              <a:rPr lang="en-US" dirty="1"/>
              <a:t>Click to edit Master text styles</a:t>
            </a:r>
          </a:p>
          <a:p>
            <a:pPr lvl="1"/>
            <a:r>
              <a:rPr lang="en-US" dirty="1"/>
              <a:t>Second level</a:t>
            </a:r>
          </a:p>
          <a:p>
            <a:pPr lvl="2"/>
            <a:r>
              <a:rPr lang="en-US" dirty="1"/>
              <a:t>Third level</a:t>
            </a:r>
          </a:p>
          <a:p>
            <a:pPr lvl="3"/>
            <a:r>
              <a:rPr lang="en-US" dirty="1"/>
              <a:t>Fourth level</a:t>
            </a:r>
          </a:p>
          <a:p>
            <a:pPr lvl="4"/>
            <a:r>
              <a:rPr lang="en-US" dirty="1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mr-IN" smtClean="0"/>
              <a:t>5/1/20</a:t>
            </a:fld>
            <a:endParaRPr lang="mr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64881148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4062" y="624156"/>
            <a:ext cx="1565358" cy="5243244"/>
          </a:xfrm>
        </p:spPr>
        <p:txBody>
          <a:bodyPr vert="eaVert"/>
          <a:lstStyle/>
          <a:p>
            <a:r>
              <a:rPr lang="en-US" dirty="1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243" y="624156"/>
            <a:ext cx="8177511" cy="5243244"/>
          </a:xfrm>
        </p:spPr>
        <p:txBody>
          <a:bodyPr vert="eaVert"/>
          <a:lstStyle/>
          <a:p>
            <a:pPr lvl="0"/>
            <a:r>
              <a:rPr lang="en-US" dirty="1"/>
              <a:t>Click to edit Master text styles</a:t>
            </a:r>
          </a:p>
          <a:p>
            <a:pPr lvl="1"/>
            <a:r>
              <a:rPr lang="en-US" dirty="1"/>
              <a:t>Second level</a:t>
            </a:r>
          </a:p>
          <a:p>
            <a:pPr lvl="2"/>
            <a:r>
              <a:rPr lang="en-US" dirty="1"/>
              <a:t>Third level</a:t>
            </a:r>
          </a:p>
          <a:p>
            <a:pPr lvl="3"/>
            <a:r>
              <a:rPr lang="en-US" dirty="1"/>
              <a:t>Fourth level</a:t>
            </a:r>
          </a:p>
          <a:p>
            <a:pPr lvl="4"/>
            <a:r>
              <a:rPr lang="en-US" dirty="1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mr-IN" smtClean="0"/>
              <a:t>5/1/20</a:t>
            </a:fld>
            <a:endParaRPr lang="mr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6708511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243" y="685800"/>
            <a:ext cx="9598700" cy="148590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1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243" y="2286000"/>
            <a:ext cx="9598700" cy="35814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1"/>
              <a:t>Click to edit Master text styles</a:t>
            </a:r>
          </a:p>
          <a:p>
            <a:pPr lvl="1"/>
            <a:r>
              <a:rPr lang="en-US" dirty="1"/>
              <a:t>Second level</a:t>
            </a:r>
          </a:p>
          <a:p>
            <a:pPr lvl="2"/>
            <a:r>
              <a:rPr lang="en-US" dirty="1"/>
              <a:t>Third level</a:t>
            </a:r>
          </a:p>
          <a:p>
            <a:pPr lvl="3"/>
            <a:r>
              <a:rPr lang="en-US" dirty="1"/>
              <a:t>Fourth level</a:t>
            </a:r>
          </a:p>
          <a:p>
            <a:pPr lvl="4"/>
            <a:r>
              <a:rPr lang="en-US" dirty="1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288" y="6453386"/>
            <a:ext cx="1204258" cy="404614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03F41C87-7AD9-4845-A077-840E4A0F3F06}" type="datetimeFigureOut">
              <a:rPr lang="en-US" smtClean="0"/>
              <a:t>1/5/20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2811" y="6453386"/>
            <a:ext cx="6279194" cy="404614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0269" y="6453386"/>
            <a:ext cx="1595876" cy="404614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2A013F82-EE5E-44EE-A61D-E31C6657F26F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 title="Side bar"/>
          <p:cNvSpPr/>
          <p:nvPr/>
        </p:nvSpPr>
        <p:spPr>
          <a:xfrm>
            <a:off x="477971" y="376"/>
            <a:ext cx="228540" cy="6858000"/>
          </a:xfrm>
          <a:prstGeom prst="rect"/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094772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1" r:id="rId1"/>
    <p:sldLayoutId id="2147483962" r:id="rId2"/>
    <p:sldLayoutId id="2147483963" r:id="rId3"/>
    <p:sldLayoutId id="2147483964" r:id="rId4"/>
    <p:sldLayoutId id="2147483965" r:id="rId5"/>
    <p:sldLayoutId id="2147483966" r:id="rId6"/>
    <p:sldLayoutId id="2147483967" r:id="rId7"/>
    <p:sldLayoutId id="2147483968" r:id="rId8"/>
    <p:sldLayoutId id="2147483969" r:id="rId9"/>
    <p:sldLayoutId id="2147483970" r:id="rId10"/>
    <p:sldLayoutId id="2147483971" r:id="rId11"/>
  </p:sldLayoutIdLst>
  <p:transition spd="med">
    <p:fade/>
  </p:transition>
  <p:timing>
    <p:tnLst>
      <p:par>
        <p:cTn id="1" dur="indefinite" restart="never" nodeType="tmRoot"/>
      </p:par>
    </p:tnLst>
  </p:timing>
  <p:txStyles>
    <p:titleStyle>
      <a:lvl1pPr algn="l" defTabSz="914126" rtl="0" eaLnBrk="1" latinLnBrk="0" hangingPunct="1">
        <a:lnSpc>
          <a:spcPct val="89000"/>
        </a:lnSpc>
        <a:spcBef>
          <a:spcPct val="0"/>
        </a:spcBef>
        <a:buNone/>
        <a:defRPr sz="4399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3933" indent="-383933" algn="l" defTabSz="914126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1999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126" indent="-383933" algn="l" defTabSz="914126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999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189" indent="-383933" algn="l" defTabSz="914126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799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251" indent="-383933" algn="l" defTabSz="914126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799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5314" indent="-383933" algn="l" defTabSz="914126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2377" indent="-383933" algn="l" defTabSz="914126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199440" indent="-383933" algn="l" defTabSz="914126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6503" indent="-383933" algn="l" defTabSz="914126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3566" indent="-383933" algn="l" defTabSz="914126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57063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914126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371189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1828251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285314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742377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199440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656503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2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3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4.xml" /><Relationship Id="rId3" Type="http://schemas.openxmlformats.org/officeDocument/2006/relationships/chart" Target="../charts/chart1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notesSlide" Target="../notesSlides/notesSlide5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6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8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9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0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1.xml" /><Relationship Id="rId3" Type="http://schemas.openxmlformats.org/officeDocument/2006/relationships/image" Target="../media/image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2.xml" /><Relationship Id="rId3" Type="http://schemas.openxmlformats.org/officeDocument/2006/relationships/image" Target="../media/image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hyperlink" Target="mailto:lisasmithadvisory@gmail.com" TargetMode="Externa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612" y="505054"/>
            <a:ext cx="11049000" cy="2466746"/>
          </a:xfrm>
        </p:spPr>
        <p:txBody>
          <a:bodyPr>
            <a:normAutofit/>
          </a:bodyPr>
          <a:lstStyle/>
          <a:p>
            <a:pPr algn="ctr"/>
            <a:r>
              <a:rPr lang="en-US" sz="5400" dirty="1"/>
              <a:t>Substance Use and Mental Health Disorders in the Legal Profession: </a:t>
            </a:r>
            <a:br>
              <a:rPr lang="en-US" sz="5400" dirty="1"/>
            </a:br>
            <a:r>
              <a:rPr lang="en-US" sz="5400" i="1" dirty="1"/>
              <a:t>The Facts and The Path Forward</a:t>
            </a:r>
            <a:endParaRPr lang="en-US" sz="5400"/>
          </a:p>
        </p:txBody>
      </p:sp>
      <p:sp>
        <p:nvSpPr>
          <p:cNvPr id="7" name="TextBox 6"/>
          <p:cNvSpPr txBox="1"/>
          <p:nvPr/>
        </p:nvSpPr>
        <p:spPr>
          <a:xfrm>
            <a:off x="616363" y="3429000"/>
            <a:ext cx="5257800" cy="3724096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/>
            <a:endParaRPr lang="en-US" sz="280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r>
              <a:rPr lang="en-US" sz="4000" dirty="1">
                <a:solidFill>
                  <a:schemeClr val="tx2">
                    <a:lumMod val="75000"/>
                  </a:schemeClr>
                </a:solidFill>
              </a:rPr>
              <a:t>Lisa Smith, Esq.</a:t>
            </a:r>
          </a:p>
          <a:p>
            <a:pPr algn="ctr"/>
            <a:endParaRPr lang="en-US" sz="280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r>
              <a:rPr lang="en-US" sz="2800" dirty="1">
                <a:solidFill>
                  <a:schemeClr val="tx2">
                    <a:lumMod val="75000"/>
                  </a:schemeClr>
                </a:solidFill>
              </a:rPr>
              <a:t>ALA Golden Gate K2L</a:t>
            </a:r>
          </a:p>
          <a:p>
            <a:pPr algn="ctr"/>
            <a:r>
              <a:rPr lang="en-US" sz="2800" dirty="1">
                <a:solidFill>
                  <a:schemeClr val="tx2">
                    <a:lumMod val="75000"/>
                  </a:schemeClr>
                </a:solidFill>
              </a:rPr>
              <a:t>January 30, 2020</a:t>
            </a:r>
          </a:p>
          <a:p>
            <a:pPr algn="ctr"/>
            <a:endParaRPr lang="en-US" sz="280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US" sz="280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US" sz="280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889622" y="115449"/>
            <a:ext cx="184666" cy="369332"/>
          </a:xfrm>
          <a:prstGeom prst="rect"/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123675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457200"/>
            <a:ext cx="8915399" cy="914400"/>
          </a:xfrm>
        </p:spPr>
        <p:txBody>
          <a:bodyPr>
            <a:normAutofit/>
          </a:bodyPr>
          <a:lstStyle/>
          <a:p>
            <a:pPr algn="ctr"/>
            <a:r>
              <a:rPr lang="en-US" b="1" dirty="1"/>
              <a:t>Agenda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1067" y="1676400"/>
            <a:ext cx="10363200" cy="4114801"/>
          </a:xfrm>
        </p:spPr>
        <p:txBody>
          <a:bodyPr>
            <a:normAutofit/>
          </a:bodyPr>
          <a:lstStyle/>
          <a:p>
            <a:r>
              <a:rPr lang="en-US" sz="3200" dirty="1"/>
              <a:t>Personal story </a:t>
            </a:r>
          </a:p>
          <a:p>
            <a:r>
              <a:rPr lang="en-US" sz="3200" dirty="1"/>
              <a:t>What are the facts?</a:t>
            </a:r>
          </a:p>
          <a:p>
            <a:pPr lvl="1"/>
            <a:r>
              <a:rPr lang="en-US" sz="3200" i="0" dirty="1"/>
              <a:t>2016 ABA/Hazelden Betty Ford study</a:t>
            </a:r>
          </a:p>
          <a:p>
            <a:r>
              <a:rPr lang="en-US" sz="3200" dirty="1"/>
              <a:t>How do we go forward?</a:t>
            </a:r>
          </a:p>
          <a:p>
            <a:pPr lvl="1"/>
            <a:r>
              <a:rPr lang="en-US" sz="3200" i="0" dirty="1"/>
              <a:t>ABA Task Force’s Path to Lawyer Well-Being and Pledge Challenge</a:t>
            </a:r>
          </a:p>
          <a:p>
            <a:endParaRPr lang="en-US"/>
          </a:p>
          <a:p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072623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9012" y="381000"/>
            <a:ext cx="9700154" cy="1600200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1"/>
              <a:t>ABA National Task Force On Lawyer </a:t>
            </a:r>
            <a:br>
              <a:rPr lang="en-US" sz="4000" b="1" dirty="1"/>
            </a:br>
            <a:r>
              <a:rPr lang="en-US" sz="4000" b="1" dirty="1"/>
              <a:t>Well-Being: Why Now?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15735" y="2332383"/>
            <a:ext cx="10157354" cy="4114800"/>
          </a:xfrm>
        </p:spPr>
        <p:txBody>
          <a:bodyPr>
            <a:normAutofit lnSpcReduction="10000"/>
          </a:bodyPr>
          <a:lstStyle/>
          <a:p>
            <a:r>
              <a:rPr lang="en-US" sz="2400" i="1" dirty="1"/>
              <a:t>The Prevalence of Substance Use and Other Mental Health Concerns Among American Attorneys </a:t>
            </a:r>
          </a:p>
          <a:p>
            <a:pPr lvl="1"/>
            <a:r>
              <a:rPr lang="en-US" sz="2400" i="0" dirty="1"/>
              <a:t>P.R. Krill, R. Johnson, &amp; L. Albert</a:t>
            </a:r>
          </a:p>
          <a:p>
            <a:pPr lvl="1"/>
            <a:r>
              <a:rPr lang="en-US" sz="2400" i="0" dirty="1"/>
              <a:t>10 J. Addiction Med. 46 (2016)</a:t>
            </a:r>
          </a:p>
          <a:p>
            <a:pPr lvl="1"/>
            <a:endParaRPr lang="en-US" sz="2400"/>
          </a:p>
          <a:p>
            <a:r>
              <a:rPr lang="en-US" sz="2400" i="1" dirty="1"/>
              <a:t>Suffering in Silence: The Survey of Law Student Well-Being and the Reluctance of Law Students to Seek Help for Substance Use and Mental Health Concerns</a:t>
            </a:r>
          </a:p>
          <a:p>
            <a:pPr lvl="1"/>
            <a:r>
              <a:rPr lang="en-US" sz="2400" i="0" dirty="1"/>
              <a:t>J.M. Organ, D. Jaffe, K. Bender</a:t>
            </a:r>
          </a:p>
          <a:p>
            <a:pPr lvl="1"/>
            <a:r>
              <a:rPr lang="en-US" sz="2400" i="0" dirty="1"/>
              <a:t>66 J. Legal Educ. 116 (2016)</a:t>
            </a:r>
          </a:p>
          <a:p>
            <a:pPr marL="231775" lvl="1" indent="0">
              <a:buNone/>
            </a:pPr>
            <a:endParaRPr lang="en-US" i="1"/>
          </a:p>
        </p:txBody>
      </p:sp>
    </p:spTree>
    <p:extLst>
      <p:ext uri="{BB962C8B-B14F-4D97-AF65-F5344CB8AC3E}">
        <p14:creationId xmlns:p14="http://schemas.microsoft.com/office/powerpoint/2010/main" val="3610222931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5812" y="15240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US" sz="4400" b="1" dirty="1"/>
              <a:t>2016 ABA Lawyer Study</a:t>
            </a:r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84020502"/>
              </p:ext>
            </p:extLst>
          </p:nvPr>
        </p:nvGraphicFramePr>
        <p:xfrm>
          <a:off x="1751012" y="990600"/>
          <a:ext cx="8229600" cy="5867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835268029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2" y="609600"/>
            <a:ext cx="8686799" cy="990600"/>
          </a:xfrm>
        </p:spPr>
        <p:txBody>
          <a:bodyPr>
            <a:normAutofit/>
          </a:bodyPr>
          <a:lstStyle/>
          <a:p>
            <a:pPr algn="ctr"/>
            <a:r>
              <a:rPr lang="en-US" sz="4400" b="1" dirty="1"/>
              <a:t>Mental Health Issues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79612" y="2133600"/>
            <a:ext cx="8915400" cy="4343400"/>
          </a:xfrm>
        </p:spPr>
        <p:txBody>
          <a:bodyPr>
            <a:normAutofit/>
          </a:bodyPr>
          <a:lstStyle/>
          <a:p>
            <a:r>
              <a:rPr lang="en-US" sz="3900" dirty="1"/>
              <a:t>28% reported depression</a:t>
            </a:r>
          </a:p>
          <a:p>
            <a:r>
              <a:rPr lang="en-US" sz="3900" dirty="1"/>
              <a:t>19% reported severe anxiety</a:t>
            </a:r>
          </a:p>
          <a:p>
            <a:r>
              <a:rPr lang="en-US" sz="3900" dirty="1"/>
              <a:t>11.5% reported suicidal thoughts during career</a:t>
            </a:r>
          </a:p>
        </p:txBody>
      </p:sp>
    </p:spTree>
    <p:extLst>
      <p:ext uri="{BB962C8B-B14F-4D97-AF65-F5344CB8AC3E}">
        <p14:creationId xmlns:p14="http://schemas.microsoft.com/office/powerpoint/2010/main" val="3023821497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27212" y="1600200"/>
            <a:ext cx="9369570" cy="4565611"/>
          </a:xfrm>
        </p:spPr>
        <p:txBody>
          <a:bodyPr>
            <a:normAutofit fontScale="92500" lnSpcReduction="20000"/>
          </a:bodyPr>
          <a:lstStyle/>
          <a:p>
            <a:pPr marL="457200" lvl="1" indent="0">
              <a:buNone/>
            </a:pPr>
            <a:endParaRPr lang="en-US" sz="3200"/>
          </a:p>
          <a:p>
            <a:r>
              <a:rPr lang="en-US" sz="3500" dirty="1"/>
              <a:t>Lawyers in their first ten years of practice reported highest rates of:</a:t>
            </a:r>
          </a:p>
          <a:p>
            <a:pPr lvl="1"/>
            <a:r>
              <a:rPr lang="en-US" sz="3500" i="0" dirty="1"/>
              <a:t>Substance Use Disorder </a:t>
            </a:r>
          </a:p>
          <a:p>
            <a:pPr lvl="1"/>
            <a:r>
              <a:rPr lang="en-US" sz="3500" i="0" dirty="1"/>
              <a:t>Depression</a:t>
            </a:r>
          </a:p>
          <a:p>
            <a:pPr marL="231775" lvl="1" indent="0">
              <a:buNone/>
            </a:pPr>
            <a:endParaRPr lang="en-US" sz="3200"/>
          </a:p>
          <a:p>
            <a:r>
              <a:rPr lang="en-US" sz="3500" dirty="1"/>
              <a:t>Older lawyers reported the lowest rates</a:t>
            </a:r>
          </a:p>
          <a:p>
            <a:endParaRPr lang="en-US" sz="3200"/>
          </a:p>
          <a:p>
            <a:r>
              <a:rPr lang="en-US" sz="3500" dirty="1"/>
              <a:t>Opposite of current perception </a:t>
            </a:r>
          </a:p>
          <a:p>
            <a:pPr lvl="1"/>
            <a:endParaRPr lang="en-US"/>
          </a:p>
          <a:p>
            <a:endParaRPr lang="en-US"/>
          </a:p>
          <a:p>
            <a:pPr marL="0" indent="0">
              <a:buNone/>
            </a:pPr>
            <a:endParaRPr lang="en-US"/>
          </a:p>
        </p:txBody>
      </p:sp>
      <p:sp>
        <p:nvSpPr>
          <p:cNvPr id="7" name="Title 1"/>
          <p:cNvSpPr txBox="1"/>
          <p:nvPr/>
        </p:nvSpPr>
        <p:spPr>
          <a:xfrm>
            <a:off x="1065212" y="362541"/>
            <a:ext cx="9829800" cy="964096"/>
          </a:xfrm>
          <a:prstGeom prst="rect"/>
        </p:spPr>
        <p:txBody>
          <a:bodyPr vert="horz" lIns="0" rIns="0" bIns="0"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400" b="1" dirty="1">
                <a:solidFill>
                  <a:schemeClr val="tx1"/>
                </a:solidFill>
              </a:rPr>
              <a:t>Young Lawyers at Risk </a:t>
            </a:r>
            <a:endParaRPr lang="en-US" sz="44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7528229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6412" y="152400"/>
            <a:ext cx="6553200" cy="1173570"/>
          </a:xfrm>
        </p:spPr>
        <p:txBody>
          <a:bodyPr>
            <a:normAutofit fontScale="90000"/>
          </a:bodyPr>
          <a:lstStyle/>
          <a:p>
            <a:br>
              <a:rPr lang="en-US" b="1" dirty="1"/>
            </a:br>
            <a:r>
              <a:rPr lang="en-US" sz="4900" b="1" dirty="1"/>
              <a:t>Barriers to Seeking Help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27212" y="1524000"/>
            <a:ext cx="8610600" cy="44196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3200"/>
          </a:p>
          <a:p>
            <a:r>
              <a:rPr lang="en-US" sz="3200" dirty="1"/>
              <a:t>Not wanting others to find out they needed help </a:t>
            </a:r>
          </a:p>
          <a:p>
            <a:pPr marL="0" indent="0">
              <a:buNone/>
            </a:pPr>
            <a:endParaRPr lang="en-US" sz="3200"/>
          </a:p>
          <a:p>
            <a:r>
              <a:rPr lang="en-US" sz="3200" dirty="1"/>
              <a:t>Concerns regarding privacy or confidentiality</a:t>
            </a:r>
          </a:p>
          <a:p>
            <a:pPr marL="0" indent="0">
              <a:buNone/>
            </a:pPr>
            <a:endParaRPr lang="en-US" sz="3200"/>
          </a:p>
          <a:p>
            <a:pPr marL="0" indent="0" algn="ctr">
              <a:buNone/>
            </a:pPr>
            <a:r>
              <a:rPr lang="en-US" sz="3200" dirty="1"/>
              <a:t> </a:t>
            </a:r>
            <a:r>
              <a:rPr lang="en-US" sz="3200" b="1" i="1" dirty="1"/>
              <a:t>Perpetuate the STIGMA that must be broken</a:t>
            </a:r>
          </a:p>
        </p:txBody>
      </p:sp>
    </p:spTree>
    <p:extLst>
      <p:ext uri="{BB962C8B-B14F-4D97-AF65-F5344CB8AC3E}">
        <p14:creationId xmlns:p14="http://schemas.microsoft.com/office/powerpoint/2010/main" val="204814256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98611" y="533400"/>
            <a:ext cx="9290345" cy="685800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1"/>
              <a:t>ABA Task Force Report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9012" y="1600200"/>
            <a:ext cx="10201191" cy="5029201"/>
          </a:xfrm>
        </p:spPr>
        <p:txBody>
          <a:bodyPr>
            <a:normAutofit fontScale="62500" lnSpcReduction="20000"/>
          </a:bodyPr>
          <a:lstStyle/>
          <a:p>
            <a:pPr marL="114300" indent="0">
              <a:buNone/>
            </a:pPr>
            <a:r>
              <a:rPr lang="en-US" sz="5100" dirty="1"/>
              <a:t>“The Path to Lawyer Well-Being: Practical Recommendations for Positive Change”</a:t>
            </a:r>
          </a:p>
          <a:p>
            <a:pPr marL="114300" indent="0">
              <a:buNone/>
            </a:pPr>
            <a:endParaRPr lang="en-US" sz="3200"/>
          </a:p>
          <a:p>
            <a:pPr lvl="1"/>
            <a:r>
              <a:rPr lang="en-US" sz="4000" i="0" dirty="1"/>
              <a:t>Focused on impairment and well-being</a:t>
            </a:r>
          </a:p>
          <a:p>
            <a:pPr lvl="1"/>
            <a:r>
              <a:rPr lang="en-US" sz="4000" i="0" dirty="1"/>
              <a:t>Addressed to legal stakeholders:</a:t>
            </a:r>
          </a:p>
          <a:p>
            <a:pPr lvl="1"/>
            <a:endParaRPr lang="en-US" sz="4000"/>
          </a:p>
          <a:p>
            <a:pPr lvl="3"/>
            <a:r>
              <a:rPr lang="en-US" sz="4000" i="0" dirty="1"/>
              <a:t>Judges</a:t>
            </a:r>
          </a:p>
          <a:p>
            <a:pPr lvl="3"/>
            <a:r>
              <a:rPr lang="en-US" sz="4000" i="0" dirty="1"/>
              <a:t>Regulators</a:t>
            </a:r>
          </a:p>
          <a:p>
            <a:pPr lvl="3"/>
            <a:r>
              <a:rPr lang="en-US" sz="4000" i="0" dirty="1"/>
              <a:t>Legal Employers</a:t>
            </a:r>
          </a:p>
          <a:p>
            <a:pPr lvl="3"/>
            <a:r>
              <a:rPr lang="en-US" sz="4000" i="0" dirty="1"/>
              <a:t>Law Schools</a:t>
            </a:r>
          </a:p>
          <a:p>
            <a:pPr lvl="3"/>
            <a:r>
              <a:rPr lang="en-US" sz="4000" i="0" dirty="1"/>
              <a:t>Bar Associations</a:t>
            </a:r>
          </a:p>
          <a:p>
            <a:pPr lvl="3"/>
            <a:r>
              <a:rPr lang="en-US" sz="4000" i="0" dirty="1"/>
              <a:t>Professional Liability Carriers</a:t>
            </a:r>
          </a:p>
          <a:p>
            <a:pPr lvl="3"/>
            <a:r>
              <a:rPr lang="en-US" sz="4000" i="0" dirty="1"/>
              <a:t>Lawyers Assistance Programs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0931494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0012" y="685800"/>
            <a:ext cx="9979700" cy="762000"/>
          </a:xfrm>
        </p:spPr>
        <p:txBody>
          <a:bodyPr/>
          <a:lstStyle/>
          <a:p>
            <a:pPr algn="ctr"/>
            <a:r>
              <a:rPr lang="en-US" b="1" dirty="1"/>
              <a:t>ABA Pledge to Advance Lawyer Well-Being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3816" y="1676400"/>
            <a:ext cx="10201191" cy="5029201"/>
          </a:xfrm>
        </p:spPr>
        <p:txBody>
          <a:bodyPr>
            <a:normAutofit fontScale="92500" lnSpcReduction="20000"/>
          </a:bodyPr>
          <a:lstStyle/>
          <a:p>
            <a:pPr marL="114300" indent="0">
              <a:buNone/>
            </a:pPr>
            <a:r>
              <a:rPr lang="en-US" sz="3200" dirty="1"/>
              <a:t>In September 2018, the Task Force challenged legal employers to take a pledge committing to the advancement of lawyer well-being.  </a:t>
            </a:r>
          </a:p>
          <a:p>
            <a:pPr marL="114300" indent="0">
              <a:buNone/>
            </a:pPr>
            <a:endParaRPr lang="en-US" sz="3200"/>
          </a:p>
          <a:p>
            <a:pPr lvl="1"/>
            <a:r>
              <a:rPr lang="en-US" sz="2800" i="0" dirty="1"/>
              <a:t>Provide enhanced and robust education on these issues</a:t>
            </a:r>
          </a:p>
          <a:p>
            <a:pPr lvl="1"/>
            <a:r>
              <a:rPr lang="en-US" sz="2800" i="0" dirty="1"/>
              <a:t>Disrupt the status quo of drinking-based events</a:t>
            </a:r>
          </a:p>
          <a:p>
            <a:pPr lvl="1"/>
            <a:r>
              <a:rPr lang="en-US" sz="2800" i="0" dirty="1"/>
              <a:t>Develop visible partnerships with outside resources</a:t>
            </a:r>
          </a:p>
          <a:p>
            <a:pPr lvl="1"/>
            <a:r>
              <a:rPr lang="en-US" sz="2800" i="0" dirty="1"/>
              <a:t>Provide confidential access to addiction and mental health experts</a:t>
            </a:r>
          </a:p>
          <a:p>
            <a:pPr lvl="1"/>
            <a:r>
              <a:rPr lang="en-US" sz="2800" i="0" dirty="1"/>
              <a:t>Develop proactive policies and protocols around these issues</a:t>
            </a:r>
          </a:p>
          <a:p>
            <a:pPr lvl="1"/>
            <a:r>
              <a:rPr lang="en-US" sz="2800" i="0" dirty="1"/>
              <a:t>Demonstrate the health-seeking and self-care are core cultural values</a:t>
            </a:r>
          </a:p>
          <a:p>
            <a:pPr lvl="1"/>
            <a:r>
              <a:rPr lang="en-US" sz="2800" i="0" dirty="1"/>
              <a:t>Highlight the adoption of this well-being framework</a:t>
            </a:r>
          </a:p>
          <a:p>
            <a:pPr lvl="1"/>
            <a:endParaRPr lang="en-US" sz="2800"/>
          </a:p>
          <a:p>
            <a:pPr lvl="1"/>
            <a:endParaRPr lang="en-US" sz="2800"/>
          </a:p>
          <a:p>
            <a:pPr lvl="1"/>
            <a:endParaRPr lang="en-US" sz="2800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0529536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2" y="515815"/>
            <a:ext cx="9598700" cy="1143000"/>
          </a:xfrm>
        </p:spPr>
        <p:txBody>
          <a:bodyPr/>
          <a:lstStyle/>
          <a:p>
            <a:pPr algn="ctr"/>
            <a:r>
              <a:rPr lang="en-US" b="1" dirty="1"/>
              <a:t>Three Reasons to Take Action</a:t>
            </a:r>
            <a:r>
              <a:rPr lang="en-US" dirty="1"/>
              <a:t>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243" y="1812235"/>
            <a:ext cx="9598700" cy="4572000"/>
          </a:xfrm>
        </p:spPr>
        <p:txBody>
          <a:bodyPr>
            <a:normAutofit lnSpcReduction="10000"/>
          </a:bodyPr>
          <a:lstStyle/>
          <a:p>
            <a:pPr marL="514350" indent="-514350">
              <a:buAutoNum type="arabicParenR" startAt="1"/>
            </a:pPr>
            <a:r>
              <a:rPr lang="en-US" sz="3000" b="1" dirty="1"/>
              <a:t>Humanitarian concern </a:t>
            </a:r>
            <a:r>
              <a:rPr lang="en-US" sz="3000" dirty="1"/>
              <a:t>— untreated mental health and 	substance use disorders ruin lives and careers.</a:t>
            </a:r>
          </a:p>
          <a:p>
            <a:pPr marL="514350" indent="-514350">
              <a:buAutoNum type="arabicParenR" startAt="1"/>
            </a:pPr>
            <a:r>
              <a:rPr lang="en-US" sz="3000" b="1" dirty="1"/>
              <a:t>Organizational </a:t>
            </a:r>
            <a:r>
              <a:rPr lang="en-US" sz="3200" b="1" dirty="1"/>
              <a:t>success</a:t>
            </a:r>
            <a:r>
              <a:rPr lang="en-US" sz="3200" dirty="1"/>
              <a:t>—in law firms, corporations, and government entities. </a:t>
            </a:r>
          </a:p>
          <a:p>
            <a:pPr marL="514350" indent="-514350">
              <a:buAutoNum type="arabicParenR" startAt="1"/>
            </a:pPr>
            <a:r>
              <a:rPr lang="en-US" sz="3200" b="1" dirty="1"/>
              <a:t>Well-being influences ethics and professionalism.</a:t>
            </a:r>
            <a:r>
              <a:rPr lang="en-US" sz="3200" dirty="1"/>
              <a:t> </a:t>
            </a:r>
          </a:p>
          <a:p>
            <a:pPr lvl="2"/>
            <a:r>
              <a:rPr lang="en-US" sz="3200" dirty="1"/>
              <a:t>Rule 1.1 – competence</a:t>
            </a:r>
          </a:p>
          <a:p>
            <a:pPr lvl="2"/>
            <a:r>
              <a:rPr lang="en-US" sz="3200" dirty="1"/>
              <a:t>Rule 1.3 – diligence </a:t>
            </a:r>
          </a:p>
          <a:p>
            <a:pPr lvl="2"/>
            <a:r>
              <a:rPr lang="en-US" sz="3200" dirty="1"/>
              <a:t>Rules 4.1 through 4.4 – transactions with persons other than clients</a:t>
            </a:r>
          </a:p>
        </p:txBody>
      </p:sp>
    </p:spTree>
    <p:extLst>
      <p:ext uri="{BB962C8B-B14F-4D97-AF65-F5344CB8AC3E}">
        <p14:creationId xmlns:p14="http://schemas.microsoft.com/office/powerpoint/2010/main" val="2770428791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1141412" y="609600"/>
            <a:ext cx="9767222" cy="5715000"/>
          </a:xfrm>
          <a:prstGeom prst="rect"/>
        </p:spPr>
      </p:pic>
    </p:spTree>
    <p:extLst>
      <p:ext uri="{BB962C8B-B14F-4D97-AF65-F5344CB8AC3E}">
        <p14:creationId xmlns:p14="http://schemas.microsoft.com/office/powerpoint/2010/main" val="2637262538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4412" y="228600"/>
            <a:ext cx="7315200" cy="1295400"/>
          </a:xfrm>
        </p:spPr>
        <p:txBody>
          <a:bodyPr>
            <a:normAutofit/>
          </a:bodyPr>
          <a:lstStyle/>
          <a:p>
            <a:pPr algn="ctr"/>
            <a:r>
              <a:rPr lang="en-US" dirty="1"/>
              <a:t>What is Lawyer “Well-Being”?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1674812" y="1131639"/>
            <a:ext cx="9144000" cy="5726361"/>
          </a:xfrm>
          <a:prstGeom prst="rect"/>
        </p:spPr>
      </p:pic>
    </p:spTree>
    <p:extLst>
      <p:ext uri="{BB962C8B-B14F-4D97-AF65-F5344CB8AC3E}">
        <p14:creationId xmlns:p14="http://schemas.microsoft.com/office/powerpoint/2010/main" val="3056262135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98611" y="685800"/>
            <a:ext cx="9371331" cy="990600"/>
          </a:xfrm>
        </p:spPr>
        <p:txBody>
          <a:bodyPr/>
          <a:lstStyle/>
          <a:p>
            <a:pPr algn="ctr"/>
            <a:r>
              <a:rPr lang="en-US" b="1" u="sng" dirty="1"/>
              <a:t>Contact 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6212" y="2171700"/>
            <a:ext cx="9598700" cy="3314700"/>
          </a:xfrm>
        </p:spPr>
        <p:txBody>
          <a:bodyPr>
            <a:normAutofit fontScale="47500" lnSpcReduction="20000"/>
          </a:bodyPr>
          <a:lstStyle/>
          <a:p>
            <a:pPr marL="530193" lvl="1" indent="0">
              <a:buNone/>
            </a:pPr>
            <a:r>
              <a:rPr lang="en-US" sz="9600" b="1" i="0" dirty="1"/>
              <a:t>Lisa Smith</a:t>
            </a:r>
          </a:p>
          <a:p>
            <a:pPr marL="530193" lvl="1" indent="0">
              <a:buNone/>
            </a:pPr>
            <a:endParaRPr lang="en-US" sz="9600" i="0"/>
          </a:p>
          <a:p>
            <a:pPr marL="530193" lvl="1" indent="0">
              <a:buNone/>
            </a:pPr>
            <a:r>
              <a:rPr lang="en-US" sz="9600" i="0" dirty="1">
                <a:solidFill>
                  <a:schemeClr val="tx1"/>
                </a:solidFill>
              </a:rPr>
              <a:t>lisasmithadvisory.com</a:t>
            </a:r>
          </a:p>
          <a:p>
            <a:pPr marL="530193" lvl="1" indent="0">
              <a:buNone/>
            </a:pPr>
            <a:endParaRPr lang="en-US" sz="9600" i="0">
              <a:solidFill>
                <a:schemeClr val="tx1"/>
              </a:solidFill>
            </a:endParaRPr>
          </a:p>
          <a:p>
            <a:pPr marL="530193" lvl="1" indent="0">
              <a:buNone/>
            </a:pPr>
            <a:r>
              <a:rPr lang="en-US" sz="9600" i="0" dirty="1">
                <a:solidFill>
                  <a:schemeClr val="tx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lisasmithadvisory@gmail.com</a:t>
            </a:r>
            <a:endParaRPr lang="en-US" sz="9600" i="0">
              <a:solidFill>
                <a:schemeClr val="tx1"/>
              </a:solidFill>
            </a:endParaRPr>
          </a:p>
          <a:p>
            <a:pPr marL="530193" lvl="1" indent="0">
              <a:buNone/>
            </a:pPr>
            <a:endParaRPr lang="en-US" sz="9600" i="0">
              <a:solidFill>
                <a:schemeClr val="tx1"/>
              </a:solidFill>
            </a:endParaRPr>
          </a:p>
          <a:p>
            <a:pPr marL="530193" lvl="1" indent="0">
              <a:buNone/>
            </a:pPr>
            <a:endParaRPr lang="en-US" sz="9600" i="0">
              <a:solidFill>
                <a:schemeClr val="tx1"/>
              </a:solidFill>
            </a:endParaRPr>
          </a:p>
          <a:p>
            <a:pPr marL="530193" lvl="1" indent="0">
              <a:buNone/>
            </a:pPr>
            <a:endParaRPr lang="en-US" sz="9600" i="0"/>
          </a:p>
          <a:p>
            <a:pPr marL="530193" lvl="1" indent="0">
              <a:buNone/>
            </a:pPr>
            <a:endParaRPr lang="en-US" sz="9600" i="0"/>
          </a:p>
          <a:p>
            <a:pPr marL="530193" lvl="1" indent="0">
              <a:buNone/>
            </a:pPr>
            <a:endParaRPr lang="en-US" sz="3000" i="0"/>
          </a:p>
        </p:txBody>
      </p:sp>
    </p:spTree>
    <p:extLst>
      <p:ext uri="{BB962C8B-B14F-4D97-AF65-F5344CB8AC3E}">
        <p14:creationId xmlns:p14="http://schemas.microsoft.com/office/powerpoint/2010/main" val="3668647319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__PE_HAS_URLS" val="oh hey this is notes box, due to this not being an empty string. woot."/>
</p:tagLst>
</file>

<file path=ppt/tags/tag2.xml><?xml version="1.0" encoding="utf-8"?>
<p:tagLst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Office Theme">
  <a:themeElements>
    <a:clrScheme name="Digital Blue Tunnel">
      <a:dk1>
        <a:srgbClr val="000000"/>
      </a:dk1>
      <a:lt1>
        <a:sysClr val="window" lastClr="FFFFFF"/>
      </a:lt1>
      <a:dk2>
        <a:srgbClr val="001027"/>
      </a:dk2>
      <a:lt2>
        <a:srgbClr val="C1EBF7"/>
      </a:lt2>
      <a:accent1>
        <a:srgbClr val="56C5FF"/>
      </a:accent1>
      <a:accent2>
        <a:srgbClr val="4BB836"/>
      </a:accent2>
      <a:accent3>
        <a:srgbClr val="F8B004"/>
      </a:accent3>
      <a:accent4>
        <a:srgbClr val="972ACD"/>
      </a:accent4>
      <a:accent5>
        <a:srgbClr val="F86E24"/>
      </a:accent5>
      <a:accent6>
        <a:srgbClr val="DB30C7"/>
      </a:accent6>
      <a:hlink>
        <a:srgbClr val="F8B004"/>
      </a:hlink>
      <a:folHlink>
        <a:srgbClr val="969696"/>
      </a:folHlink>
    </a:clrScheme>
    <a:fontScheme name="Corbel">
      <a:majorFont>
        <a:latin typeface="Corbel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ＭＳ 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orbel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Verdana"/>
        <a:font script="Arab" typeface="Tahoma"/>
        <a:font script="Hebr" typeface="Gisha"/>
        <a:font script="Telu" typeface="Gautami"/>
        <a:font script="Ethi" typeface="Nyala"/>
        <a:font script="Jpan" typeface="ＭＳ 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r="5400000" dist="1905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</a:theme>
</file>

<file path=ppt/theme/theme2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4A2318"/>
      </a:dk2>
      <a:lt2>
        <a:srgbClr val="EDECEB"/>
      </a:lt2>
      <a:accent1>
        <a:srgbClr val="F3C82E"/>
      </a:accent1>
      <a:accent2>
        <a:srgbClr val="A26176"/>
      </a:accent2>
      <a:accent3>
        <a:srgbClr val="74A94E"/>
      </a:accent3>
      <a:accent4>
        <a:srgbClr val="188E8D"/>
      </a:accent4>
      <a:accent5>
        <a:srgbClr val="EE913A"/>
      </a:accent5>
      <a:accent6>
        <a:srgbClr val="DF5D4A"/>
      </a:accent6>
      <a:hlink>
        <a:srgbClr val="188E8D"/>
      </a:hlink>
      <a:folHlink>
        <a:srgbClr val="A26176"/>
      </a:folHlink>
    </a:clrScheme>
    <a:fontScheme name="Crop">
      <a:majorFont>
        <a:latin typeface="Franklin Gothic Book" panose="020b0503020102020204"/>
        <a:ea typeface=""/>
        <a:cs typeface=""/>
        <a:font script="Uigh" typeface="Microsoft Uighur"/>
        <a:font script="Beng" typeface="Vrinda"/>
        <a:font script="Thai" typeface="Lily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Aharoni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华文楷体"/>
        <a:font script="Guru" typeface="Raavi"/>
        <a:font script="Thaa" typeface="MV Boli"/>
        <a:font script="Cans" typeface="Euphemia"/>
        <a:font script="Hang" typeface="돋움"/>
        <a:font script="Syrc" typeface="Estrangelo Edessa"/>
      </a:majorFont>
      <a:minorFont>
        <a:latin typeface="Franklin Gothic Book" panose="020b0503020102020204"/>
        <a:ea typeface=""/>
        <a:cs typeface=""/>
        <a:font script="Uigh" typeface="Microsoft Uighur"/>
        <a:font script="Beng" typeface="Vrinda"/>
        <a:font script="Thai" typeface="Lily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Aharoni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华文楷体"/>
        <a:font script="Guru" typeface="Raavi"/>
        <a:font script="Thaa" typeface="MV Boli"/>
        <a:font script="Cans" typeface="Euphemia"/>
        <a:font script="Hang" typeface="돋움"/>
        <a:font script="Syrc" typeface="Estrangelo Edessa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  <a:tileRect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r="5400000" dist="1905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</a:theme>
</file>

<file path=ppt/theme/theme3.xml><?xml version="1.0" encoding="utf-8"?>
<a:theme xmlns:a="http://schemas.openxmlformats.org/drawingml/2006/main" name="Office Theme">
  <a:themeElements>
    <a:clrScheme name="Digital Blue Tunnel">
      <a:dk1>
        <a:srgbClr val="000000"/>
      </a:dk1>
      <a:lt1>
        <a:sysClr val="window" lastClr="FFFFFF"/>
      </a:lt1>
      <a:dk2>
        <a:srgbClr val="001027"/>
      </a:dk2>
      <a:lt2>
        <a:srgbClr val="C1EBF7"/>
      </a:lt2>
      <a:accent1>
        <a:srgbClr val="56C5FF"/>
      </a:accent1>
      <a:accent2>
        <a:srgbClr val="4BB836"/>
      </a:accent2>
      <a:accent3>
        <a:srgbClr val="F8B004"/>
      </a:accent3>
      <a:accent4>
        <a:srgbClr val="972ACD"/>
      </a:accent4>
      <a:accent5>
        <a:srgbClr val="F86E24"/>
      </a:accent5>
      <a:accent6>
        <a:srgbClr val="DB30C7"/>
      </a:accent6>
      <a:hlink>
        <a:srgbClr val="F8B004"/>
      </a:hlink>
      <a:folHlink>
        <a:srgbClr val="969696"/>
      </a:folHlink>
    </a:clrScheme>
    <a:fontScheme name="Corbel">
      <a:majorFont>
        <a:latin typeface="Corbel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ＭＳ 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orbel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Verdana"/>
        <a:font script="Arab" typeface="Tahoma"/>
        <a:font script="Hebr" typeface="Gisha"/>
        <a:font script="Telu" typeface="Gautami"/>
        <a:font script="Ethi" typeface="Nyala"/>
        <a:font script="Jpan" typeface="ＭＳ 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r="5400000" dist="1905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</a:theme>
</file>

<file path=customXml/_rels/item1.xml.rels>&#65279;<?xml version="1.0" encoding="utf-8" standalone="yes"?><Relationships xmlns="http://schemas.openxmlformats.org/package/2006/relationships"><Relationship Id="rId1" Type="http://schemas.openxmlformats.org/officeDocument/2006/relationships/customXmlProps" Target="itemProps1.xml" /></Relationships>
</file>

<file path=customXml/_rels/item2.xml.rels>&#65279;<?xml version="1.0" encoding="utf-8" standalone="yes"?><Relationships xmlns="http://schemas.openxmlformats.org/package/2006/relationships"><Relationship Id="rId1" Type="http://schemas.openxmlformats.org/officeDocument/2006/relationships/customXmlProps" Target="itemProps2.xml" /></Relationships>
</file>

<file path=customXml/_rels/item3.xml.rels>&#65279;<?xml version="1.0" encoding="utf-8" standalone="yes"?><Relationships xmlns="http://schemas.openxmlformats.org/package/2006/relationships"><Relationship Id="rId1" Type="http://schemas.openxmlformats.org/officeDocument/2006/relationships/customXmlProps" Target="itemProps3.xml" 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6EDDDB5EE6D98C44930B742096920B300400F5B6D36B3EF94B4E9A635CDF2A18F5B8" ma:contentTypeVersion="72" ma:contentTypeDescription="Create a new document." ma:contentTypeScope="" ma:versionID="a23e56308344d904b51738559c3d67c9">
  <xsd:schema xmlns:xsd="http://www.w3.org/2001/XMLSchema" xmlns:xs="http://www.w3.org/2001/XMLSchema" xmlns:p="http://schemas.microsoft.com/office/2006/metadata/properties" xmlns:ns2="4873beb7-5857-4685-be1f-d57550cc96cc" targetNamespace="http://schemas.microsoft.com/office/2006/metadata/properties" ma:root="true" ma:fieldsID="cd0908cc4600e77bf5da051303e00c8d" ns2:_="">
    <xsd:import namespace="4873beb7-5857-4685-be1f-d57550cc96cc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73beb7-5857-4685-be1f-d57550cc96cc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8:00:00Z" ma:format="DateTime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1df42cc3-2301-4f11-a52a-6ead923c29ed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2FBD1B11-2ACE-4FDC-B5A3-635D4ADF6F1B}" ma:internalName="CSXSubmissionMarket" ma:readOnly="false" ma:showField="MarketName" ma:web="4873beb7-5857-4685-be1f-d57550cc96cc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7fc0d542-15c6-4882-a8e3-13bca44403fb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9E343742-310B-4684-A24C-1D137CB4B230}" ma:internalName="InProjectListLookup" ma:readOnly="true" ma:showField="InProjectLis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1490b8a4-2706-41ec-b5e3-73176dccf34e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9E343742-310B-4684-A24C-1D137CB4B230}" ma:internalName="LastCompleteVersionLookup" ma:readOnly="true" ma:showField="LastComplete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9E343742-310B-4684-A24C-1D137CB4B230}" ma:internalName="LastPreviewErrorLookup" ma:readOnly="true" ma:showField="LastPreview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9E343742-310B-4684-A24C-1D137CB4B230}" ma:internalName="LastPreviewResultLookup" ma:readOnly="true" ma:showField="LastPreview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9E343742-310B-4684-A24C-1D137CB4B230}" ma:internalName="LastPreviewAttemptDateLookup" ma:readOnly="true" ma:showField="LastPreview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9E343742-310B-4684-A24C-1D137CB4B230}" ma:internalName="LastPreviewedByLookup" ma:readOnly="true" ma:showField="LastPreview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9E343742-310B-4684-A24C-1D137CB4B230}" ma:internalName="LastPreviewTimeLookup" ma:readOnly="true" ma:showField="LastPreview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9E343742-310B-4684-A24C-1D137CB4B230}" ma:internalName="LastPreviewVersionLookup" ma:readOnly="true" ma:showField="LastPreview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9E343742-310B-4684-A24C-1D137CB4B230}" ma:internalName="LastPublishErrorLookup" ma:readOnly="true" ma:showField="LastPublish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9E343742-310B-4684-A24C-1D137CB4B230}" ma:internalName="LastPublishResultLookup" ma:readOnly="true" ma:showField="LastPublish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9E343742-310B-4684-A24C-1D137CB4B230}" ma:internalName="LastPublishAttemptDateLookup" ma:readOnly="true" ma:showField="LastPublish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9E343742-310B-4684-A24C-1D137CB4B230}" ma:internalName="LastPublishedByLookup" ma:readOnly="true" ma:showField="LastPublish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9E343742-310B-4684-A24C-1D137CB4B230}" ma:internalName="LastPublishTimeLookup" ma:readOnly="true" ma:showField="LastPublish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9E343742-310B-4684-A24C-1D137CB4B230}" ma:internalName="LastPublishVersionLookup" ma:readOnly="true" ma:showField="LastPublish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7DD1DCEC-E449-43D3-891F-7DC62F62AD21}" ma:internalName="LocLastLocAttemptVersionLookup" ma:readOnly="false" ma:showField="LastLocAttemptVersion" ma:web="4873beb7-5857-4685-be1f-d57550cc96cc">
      <xsd:simpleType>
        <xsd:restriction base="dms:Lookup"/>
      </xsd:simpleType>
    </xsd:element>
    <xsd:element name="LocLastLocAttemptVersionTypeLookup" ma:index="72" nillable="true" ma:displayName="Loc Last Loc Attempt Version Type" ma:default="" ma:list="{7DD1DCEC-E449-43D3-891F-7DC62F62AD21}" ma:internalName="LocLastLocAttemptVersionTypeLookup" ma:readOnly="true" ma:showField="LastLocAttemptVersionType" ma:web="4873beb7-5857-4685-be1f-d57550cc96cc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7DD1DCEC-E449-43D3-891F-7DC62F62AD21}" ma:internalName="LocNewPublishedVersionLookup" ma:readOnly="true" ma:showField="NewPublishedVersion" ma:web="4873beb7-5857-4685-be1f-d57550cc96cc">
      <xsd:simpleType>
        <xsd:restriction base="dms:Lookup"/>
      </xsd:simpleType>
    </xsd:element>
    <xsd:element name="LocOverallHandbackStatusLookup" ma:index="76" nillable="true" ma:displayName="Loc Overall Handback Status" ma:default="" ma:list="{7DD1DCEC-E449-43D3-891F-7DC62F62AD21}" ma:internalName="LocOverallHandbackStatusLookup" ma:readOnly="true" ma:showField="OverallHandbackStatus" ma:web="4873beb7-5857-4685-be1f-d57550cc96cc">
      <xsd:simpleType>
        <xsd:restriction base="dms:Lookup"/>
      </xsd:simpleType>
    </xsd:element>
    <xsd:element name="LocOverallLocStatusLookup" ma:index="77" nillable="true" ma:displayName="Loc Overall Localize Status" ma:default="" ma:list="{7DD1DCEC-E449-43D3-891F-7DC62F62AD21}" ma:internalName="LocOverallLocStatusLookup" ma:readOnly="true" ma:showField="OverallLocStatus" ma:web="4873beb7-5857-4685-be1f-d57550cc96cc">
      <xsd:simpleType>
        <xsd:restriction base="dms:Lookup"/>
      </xsd:simpleType>
    </xsd:element>
    <xsd:element name="LocOverallPreviewStatusLookup" ma:index="78" nillable="true" ma:displayName="Loc Overall Preview Status" ma:default="" ma:list="{7DD1DCEC-E449-43D3-891F-7DC62F62AD21}" ma:internalName="LocOverallPreviewStatusLookup" ma:readOnly="true" ma:showField="OverallPreviewStatus" ma:web="4873beb7-5857-4685-be1f-d57550cc96cc">
      <xsd:simpleType>
        <xsd:restriction base="dms:Lookup"/>
      </xsd:simpleType>
    </xsd:element>
    <xsd:element name="LocOverallPublishStatusLookup" ma:index="79" nillable="true" ma:displayName="Loc Overall Publish Status" ma:default="" ma:list="{7DD1DCEC-E449-43D3-891F-7DC62F62AD21}" ma:internalName="LocOverallPublishStatusLookup" ma:readOnly="true" ma:showField="OverallPublishStatus" ma:web="4873beb7-5857-4685-be1f-d57550cc96cc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7DD1DCEC-E449-43D3-891F-7DC62F62AD21}" ma:internalName="LocProcessedForHandoffsLookup" ma:readOnly="true" ma:showField="ProcessedForHandoffs" ma:web="4873beb7-5857-4685-be1f-d57550cc96cc">
      <xsd:simpleType>
        <xsd:restriction base="dms:Lookup"/>
      </xsd:simpleType>
    </xsd:element>
    <xsd:element name="LocProcessedForMarketsLookup" ma:index="82" nillable="true" ma:displayName="Loc Processed For Markets" ma:default="" ma:list="{7DD1DCEC-E449-43D3-891F-7DC62F62AD21}" ma:internalName="LocProcessedForMarketsLookup" ma:readOnly="true" ma:showField="ProcessedForMarkets" ma:web="4873beb7-5857-4685-be1f-d57550cc96cc">
      <xsd:simpleType>
        <xsd:restriction base="dms:Lookup"/>
      </xsd:simpleType>
    </xsd:element>
    <xsd:element name="LocPublishedDependentAssetsLookup" ma:index="83" nillable="true" ma:displayName="Loc Published Dependent Assets" ma:default="" ma:list="{7DD1DCEC-E449-43D3-891F-7DC62F62AD21}" ma:internalName="LocPublishedDependentAssetsLookup" ma:readOnly="true" ma:showField="PublishedDependentAssets" ma:web="4873beb7-5857-4685-be1f-d57550cc96cc">
      <xsd:simpleType>
        <xsd:restriction base="dms:Lookup"/>
      </xsd:simpleType>
    </xsd:element>
    <xsd:element name="LocPublishedLinkedAssetsLookup" ma:index="84" nillable="true" ma:displayName="Loc Published Linked Assets" ma:default="" ma:list="{7DD1DCEC-E449-43D3-891F-7DC62F62AD21}" ma:internalName="LocPublishedLinkedAssetsLookup" ma:readOnly="true" ma:showField="PublishedLinkedAssets" ma:web="4873beb7-5857-4685-be1f-d57550cc96cc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00f02cb3-2c7c-424a-9c61-10e9b6878429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2FBD1B11-2ACE-4FDC-B5A3-635D4ADF6F1B}" ma:internalName="Markets" ma:readOnly="false" ma:showField="MarketNa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9E343742-310B-4684-A24C-1D137CB4B230}" ma:internalName="NumOfRatingsLookup" ma:readOnly="true" ma:showField="NumOfRating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9E343742-310B-4684-A24C-1D137CB4B230}" ma:internalName="PublishStatusLookup" ma:readOnly="false" ma:showField="PublishStatu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93aef74d-6c78-4815-8310-51477dceeccc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530f955b-6704-4601-bd83-f81d87f1e440}" ma:internalName="TaxCatchAll" ma:showField="CatchAllData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530f955b-6704-4601-bd83-f81d87f1e440}" ma:internalName="TaxCatchAllLabel" ma:readOnly="true" ma:showField="CatchAllDataLabel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irectSourceMarket xmlns="4873beb7-5857-4685-be1f-d57550cc96cc" xsi:nil="true"/>
    <ApprovalStatus xmlns="4873beb7-5857-4685-be1f-d57550cc96cc">InProgress</ApprovalStatus>
    <MarketSpecific xmlns="4873beb7-5857-4685-be1f-d57550cc96cc">false</MarketSpecific>
    <LocComments xmlns="4873beb7-5857-4685-be1f-d57550cc96cc" xsi:nil="true"/>
    <ThumbnailAssetId xmlns="4873beb7-5857-4685-be1f-d57550cc96cc" xsi:nil="true"/>
    <PrimaryImageGen xmlns="4873beb7-5857-4685-be1f-d57550cc96cc">true</PrimaryImageGen>
    <LegacyData xmlns="4873beb7-5857-4685-be1f-d57550cc96cc" xsi:nil="true"/>
    <LocRecommendedHandoff xmlns="4873beb7-5857-4685-be1f-d57550cc96cc" xsi:nil="true"/>
    <BusinessGroup xmlns="4873beb7-5857-4685-be1f-d57550cc96cc" xsi:nil="true"/>
    <BlockPublish xmlns="4873beb7-5857-4685-be1f-d57550cc96cc">false</BlockPublish>
    <TPFriendlyName xmlns="4873beb7-5857-4685-be1f-d57550cc96cc" xsi:nil="true"/>
    <NumericId xmlns="4873beb7-5857-4685-be1f-d57550cc96cc" xsi:nil="true"/>
    <APEditor xmlns="4873beb7-5857-4685-be1f-d57550cc96cc">
      <UserInfo>
        <DisplayName/>
        <AccountId xsi:nil="true"/>
        <AccountType/>
      </UserInfo>
    </APEditor>
    <SourceTitle xmlns="4873beb7-5857-4685-be1f-d57550cc96cc" xsi:nil="true"/>
    <OpenTemplate xmlns="4873beb7-5857-4685-be1f-d57550cc96cc">true</OpenTemplate>
    <UALocComments xmlns="4873beb7-5857-4685-be1f-d57550cc96cc" xsi:nil="true"/>
    <ParentAssetId xmlns="4873beb7-5857-4685-be1f-d57550cc96cc" xsi:nil="true"/>
    <IntlLangReviewDate xmlns="4873beb7-5857-4685-be1f-d57550cc96cc" xsi:nil="true"/>
    <FeatureTagsTaxHTField0 xmlns="4873beb7-5857-4685-be1f-d57550cc96cc">
      <Terms xmlns="http://schemas.microsoft.com/office/infopath/2007/PartnerControls"/>
    </FeatureTagsTaxHTField0>
    <PublishStatusLookup xmlns="4873beb7-5857-4685-be1f-d57550cc96cc">
      <Value>1564227</Value>
    </PublishStatusLookup>
    <Providers xmlns="4873beb7-5857-4685-be1f-d57550cc96cc" xsi:nil="true"/>
    <MachineTranslated xmlns="4873beb7-5857-4685-be1f-d57550cc96cc">false</MachineTranslated>
    <OriginalSourceMarket xmlns="4873beb7-5857-4685-be1f-d57550cc96cc" xsi:nil="true"/>
    <APDescription xmlns="4873beb7-5857-4685-be1f-d57550cc96cc">Take your audience through a digital tunnel where they'll  burst through to the other side and see the information you want to present. Show them lists, charts, tables, SmartArt,  and pictures using a variety of layouts in widescreen (16X9) format. This design works well for subjects on science and technology, computers, communication, and more.   
</APDescription>
    <ClipArtFilename xmlns="4873beb7-5857-4685-be1f-d57550cc96cc" xsi:nil="true"/>
    <ContentItem xmlns="4873beb7-5857-4685-be1f-d57550cc96cc" xsi:nil="true"/>
    <TPInstallLocation xmlns="4873beb7-5857-4685-be1f-d57550cc96cc" xsi:nil="true"/>
    <PublishTargets xmlns="4873beb7-5857-4685-be1f-d57550cc96cc">OfficeOnlineVNext</PublishTargets>
    <TimesCloned xmlns="4873beb7-5857-4685-be1f-d57550cc96cc" xsi:nil="true"/>
    <AssetStart xmlns="4873beb7-5857-4685-be1f-d57550cc96cc">2012-05-11T02:04:00+00:00</AssetStart>
    <Provider xmlns="4873beb7-5857-4685-be1f-d57550cc96cc" xsi:nil="true"/>
    <AcquiredFrom xmlns="4873beb7-5857-4685-be1f-d57550cc96cc">Internal MS</AcquiredFrom>
    <FriendlyTitle xmlns="4873beb7-5857-4685-be1f-d57550cc96cc" xsi:nil="true"/>
    <LastHandOff xmlns="4873beb7-5857-4685-be1f-d57550cc96cc" xsi:nil="true"/>
    <TPClientViewer xmlns="4873beb7-5857-4685-be1f-d57550cc96cc" xsi:nil="true"/>
    <UACurrentWords xmlns="4873beb7-5857-4685-be1f-d57550cc96cc" xsi:nil="true"/>
    <ArtSampleDocs xmlns="4873beb7-5857-4685-be1f-d57550cc96cc" xsi:nil="true"/>
    <UALocRecommendation xmlns="4873beb7-5857-4685-be1f-d57550cc96cc">Localize</UALocRecommendation>
    <Manager xmlns="4873beb7-5857-4685-be1f-d57550cc96cc" xsi:nil="true"/>
    <ShowIn xmlns="4873beb7-5857-4685-be1f-d57550cc96cc">Show everywhere</ShowIn>
    <UANotes xmlns="4873beb7-5857-4685-be1f-d57550cc96cc" xsi:nil="true"/>
    <TemplateStatus xmlns="4873beb7-5857-4685-be1f-d57550cc96cc">Complete</TemplateStatus>
    <InternalTagsTaxHTField0 xmlns="4873beb7-5857-4685-be1f-d57550cc96cc">
      <Terms xmlns="http://schemas.microsoft.com/office/infopath/2007/PartnerControls"/>
    </InternalTagsTaxHTField0>
    <CSXHash xmlns="4873beb7-5857-4685-be1f-d57550cc96cc" xsi:nil="true"/>
    <Downloads xmlns="4873beb7-5857-4685-be1f-d57550cc96cc">0</Downloads>
    <VoteCount xmlns="4873beb7-5857-4685-be1f-d57550cc96cc" xsi:nil="true"/>
    <OOCacheId xmlns="4873beb7-5857-4685-be1f-d57550cc96cc" xsi:nil="true"/>
    <IsDeleted xmlns="4873beb7-5857-4685-be1f-d57550cc96cc">false</IsDeleted>
    <AssetExpire xmlns="4873beb7-5857-4685-be1f-d57550cc96cc">2029-01-01T08:00:00+00:00</AssetExpire>
    <DSATActionTaken xmlns="4873beb7-5857-4685-be1f-d57550cc96cc" xsi:nil="true"/>
    <CSXSubmissionMarket xmlns="4873beb7-5857-4685-be1f-d57550cc96cc" xsi:nil="true"/>
    <TPExecutable xmlns="4873beb7-5857-4685-be1f-d57550cc96cc" xsi:nil="true"/>
    <SubmitterId xmlns="4873beb7-5857-4685-be1f-d57550cc96cc" xsi:nil="true"/>
    <EditorialTags xmlns="4873beb7-5857-4685-be1f-d57550cc96cc" xsi:nil="true"/>
    <ApprovalLog xmlns="4873beb7-5857-4685-be1f-d57550cc96cc" xsi:nil="true"/>
    <AssetType xmlns="4873beb7-5857-4685-be1f-d57550cc96cc">TP</AssetType>
    <BugNumber xmlns="4873beb7-5857-4685-be1f-d57550cc96cc" xsi:nil="true"/>
    <CSXSubmissionDate xmlns="4873beb7-5857-4685-be1f-d57550cc96cc" xsi:nil="true"/>
    <CSXUpdate xmlns="4873beb7-5857-4685-be1f-d57550cc96cc">false</CSXUpdate>
    <Milestone xmlns="4873beb7-5857-4685-be1f-d57550cc96cc" xsi:nil="true"/>
    <RecommendationsModifier xmlns="4873beb7-5857-4685-be1f-d57550cc96cc" xsi:nil="true"/>
    <OriginAsset xmlns="4873beb7-5857-4685-be1f-d57550cc96cc" xsi:nil="true"/>
    <TPComponent xmlns="4873beb7-5857-4685-be1f-d57550cc96cc" xsi:nil="true"/>
    <AssetId xmlns="4873beb7-5857-4685-be1f-d57550cc96cc">TP102895246</AssetId>
    <IntlLocPriority xmlns="4873beb7-5857-4685-be1f-d57550cc96cc" xsi:nil="true"/>
    <PolicheckWords xmlns="4873beb7-5857-4685-be1f-d57550cc96cc" xsi:nil="true"/>
    <TPLaunchHelpLink xmlns="4873beb7-5857-4685-be1f-d57550cc96cc" xsi:nil="true"/>
    <TPApplication xmlns="4873beb7-5857-4685-be1f-d57550cc96cc" xsi:nil="true"/>
    <CrawlForDependencies xmlns="4873beb7-5857-4685-be1f-d57550cc96cc">false</CrawlForDependencies>
    <HandoffToMSDN xmlns="4873beb7-5857-4685-be1f-d57550cc96cc" xsi:nil="true"/>
    <PlannedPubDate xmlns="4873beb7-5857-4685-be1f-d57550cc96cc" xsi:nil="true"/>
    <IntlLangReviewer xmlns="4873beb7-5857-4685-be1f-d57550cc96cc" xsi:nil="true"/>
    <TrustLevel xmlns="4873beb7-5857-4685-be1f-d57550cc96cc">1 Microsoft Managed Content</TrustLevel>
    <LocLastLocAttemptVersionLookup xmlns="4873beb7-5857-4685-be1f-d57550cc96cc">835483</LocLastLocAttemptVersionLookup>
    <IsSearchable xmlns="4873beb7-5857-4685-be1f-d57550cc96cc">true</IsSearchable>
    <TemplateTemplateType xmlns="4873beb7-5857-4685-be1f-d57550cc96cc">PowerPoint Presentation Template</TemplateTemplateType>
    <CampaignTagsTaxHTField0 xmlns="4873beb7-5857-4685-be1f-d57550cc96cc">
      <Terms xmlns="http://schemas.microsoft.com/office/infopath/2007/PartnerControls"/>
    </CampaignTagsTaxHTField0>
    <TPNamespace xmlns="4873beb7-5857-4685-be1f-d57550cc96cc" xsi:nil="true"/>
    <TaxCatchAll xmlns="4873beb7-5857-4685-be1f-d57550cc96cc"/>
    <Markets xmlns="4873beb7-5857-4685-be1f-d57550cc96cc"/>
    <UAProjectedTotalWords xmlns="4873beb7-5857-4685-be1f-d57550cc96cc" xsi:nil="true"/>
    <IntlLangReview xmlns="4873beb7-5857-4685-be1f-d57550cc96cc">false</IntlLangReview>
    <OutputCachingOn xmlns="4873beb7-5857-4685-be1f-d57550cc96cc">false</OutputCachingOn>
    <AverageRating xmlns="4873beb7-5857-4685-be1f-d57550cc96cc" xsi:nil="true"/>
    <APAuthor xmlns="4873beb7-5857-4685-be1f-d57550cc96cc">
      <UserInfo>
        <DisplayName>REDMOND\v-vaddu</DisplayName>
        <AccountId>2567</AccountId>
        <AccountType/>
      </UserInfo>
    </APAuthor>
    <LocManualTestRequired xmlns="4873beb7-5857-4685-be1f-d57550cc96cc">false</LocManualTestRequired>
    <TPCommandLine xmlns="4873beb7-5857-4685-be1f-d57550cc96cc" xsi:nil="true"/>
    <TPAppVersion xmlns="4873beb7-5857-4685-be1f-d57550cc96cc" xsi:nil="true"/>
    <EditorialStatus xmlns="4873beb7-5857-4685-be1f-d57550cc96cc">Complete</EditorialStatus>
    <LastModifiedDateTime xmlns="4873beb7-5857-4685-be1f-d57550cc96cc" xsi:nil="true"/>
    <ScenarioTagsTaxHTField0 xmlns="4873beb7-5857-4685-be1f-d57550cc96cc">
      <Terms xmlns="http://schemas.microsoft.com/office/infopath/2007/PartnerControls"/>
    </ScenarioTagsTaxHTField0>
    <OriginalRelease xmlns="4873beb7-5857-4685-be1f-d57550cc96cc">15</OriginalRelease>
    <TPLaunchHelpLinkType xmlns="4873beb7-5857-4685-be1f-d57550cc96cc">Template</TPLaunchHelpLinkType>
    <LocalizationTagsTaxHTField0 xmlns="4873beb7-5857-4685-be1f-d57550cc96cc">
      <Terms xmlns="http://schemas.microsoft.com/office/infopath/2007/PartnerControls"/>
    </LocalizationTagsTaxHTField0>
    <LocMarketGroupTiers2 xmlns="4873beb7-5857-4685-be1f-d57550cc96cc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22CCB507-0646-4A50-A4F7-7F385079D58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73beb7-5857-4685-be1f-d57550cc96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0E41224-0370-4595-877C-23316CD80004}">
  <ds:schemaRefs>
    <ds:schemaRef ds:uri="http://schemas.microsoft.com/office/2006/documentManagement/types"/>
    <ds:schemaRef ds:uri="http://purl.org/dc/terms/"/>
    <ds:schemaRef ds:uri="http://purl.org/dc/elements/1.1/"/>
    <ds:schemaRef ds:uri="4873beb7-5857-4685-be1f-d57550cc96cc"/>
    <ds:schemaRef ds:uri="http://schemas.microsoft.com/office/2006/metadata/properties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74228E6B-D70C-44BB-A81F-A245495F612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{8C7BEB5B-8D9D-DE48-8421-35E529B6BD2C}tf10001072</Template>
  <TotalTime>0</TotalTime>
  <Application>Microsoft Macintosh PowerPoint</Application>
  <PresentationFormat/>
  <Slides>13</Slide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cp:lastPrinted>1900-01-01T00:00:00Z</cp:lastPrinted>
  <dcterms:created xsi:type="dcterms:W3CDTF">1900-01-01T00:00:00Z</dcterms:created>
  <dcterms:modified xsi:type="dcterms:W3CDTF">1900-01-01T00:00:00Z</dcterms:modified>
</cp:coreProperties>
</file>