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mov" ContentType="video/quicktime"/>
  <Default Extension="emf" ContentType="image/x-emf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8.4.2.0--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r:id="rId1" id="2147483648"/>
    <p:sldMasterId r:id="rId2" id="2147483660"/>
    <p:sldMasterId r:id="rId3" id="2147483672"/>
    <p:sldMasterId r:id="rId4" id="2147483684"/>
    <p:sldMasterId r:id="rId5" id="2147483696"/>
  </p:sldMasterIdLst>
  <p:notesMasterIdLst>
    <p:notesMasterId r:id="rId21"/>
  </p:notesMasterIdLst>
  <p:handoutMasterIdLst>
    <p:handoutMasterId r:id="rId22"/>
  </p:handoutMasterIdLst>
  <p:sldIdLst>
    <p:sldId r:id="rId6" id="311"/>
    <p:sldId r:id="rId7" id="261"/>
    <p:sldId r:id="rId8" id="303"/>
    <p:sldId r:id="rId9" id="338"/>
    <p:sldId r:id="rId10" id="292"/>
    <p:sldId r:id="rId11" id="306"/>
    <p:sldId r:id="rId12" id="327"/>
    <p:sldId r:id="rId13" id="331"/>
    <p:sldId r:id="rId14" id="332"/>
    <p:sldId r:id="rId15" id="339"/>
    <p:sldId r:id="rId16" id="329"/>
    <p:sldId r:id="rId17" id="328"/>
    <p:sldId r:id="rId18" id="330"/>
    <p:sldId r:id="rId19" id="336"/>
    <p:sldId r:id="rId20" id="25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B5DD"/>
    <a:srgbClr val="08BCE6"/>
    <a:srgbClr val="671609"/>
    <a:srgbClr val="672F09"/>
    <a:srgbClr val="5E2D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79898" autoAdjust="0"/>
  </p:normalViewPr>
  <p:slideViewPr>
    <p:cSldViewPr snapToGrid="0">
      <p:cViewPr varScale="1">
        <p:scale>
          <a:sx n="61" d="100"/>
          <a:sy n="61" d="100"/>
        </p:scale>
        <p:origin x="84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3036" y="-2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5.xml" /><Relationship Id="rId21" Type="http://schemas.openxmlformats.org/officeDocument/2006/relationships/notesMaster" Target="notesMasters/notesMaster1.xml" /><Relationship Id="rId22" Type="http://schemas.openxmlformats.org/officeDocument/2006/relationships/handoutMaster" Target="handoutMasters/handoutMaster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2.xml" /><Relationship Id="rId27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Master" Target="slideMasters/slideMaster4.xml" /><Relationship Id="rId5" Type="http://schemas.openxmlformats.org/officeDocument/2006/relationships/slideMaster" Target="slideMasters/slideMaster5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1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/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/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EFD20-A8AD-4046-98B1-5F0BC9469586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/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/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95DCA-7D26-4B4F-9039-81FE88C3A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392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/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/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0846CD4-7F44-4730-8356-D77E1140C38D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/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/>
        </p:spPr>
        <p:txBody>
          <a:bodyPr vert="horz" lIns="96661" tIns="48331" rIns="96661" bIns="48331" rtlCol="0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/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/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A9A8E73-13EB-49D5-AFDE-BF42AD092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88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Relationship Id="rId2" Type="http://schemas.openxmlformats.org/officeDocument/2006/relationships/image" Target="../media/image1.jpeg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48BF1-CCCB-4152-B1F7-23B39FB2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A17A78-F21C-4BDB-864A-52051687B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B1854-6995-49F5-A92D-F5CD25D4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1CBA5-AAFB-458D-8BB3-57EA77C53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FEB4C-EFBF-40DC-B081-7879D236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96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7ED2-A992-47F8-BF39-140DA491A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5460C-72BE-4B77-86EF-7743359DB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842B8-6E34-4768-994B-DD861628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A0156-7B2F-4115-B676-1B152C91A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224CF-551E-43C0-970F-E60B7C07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16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5A8E-8392-4AFC-8DBA-91C4FF21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CA277-8928-401C-A80F-1B11CB223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DE90D-7030-47AB-8755-9A2283038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171DA-A6C0-45E8-9BF7-0B7DDBE5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63D47-1E52-4678-910B-3401E43D1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18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A8D66-742F-4F23-A561-E954E7F3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7D146-93B5-4F8E-84E4-ECE37D99D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48B4C-29BB-4DF8-9B18-B4742A4CC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EED5F-EA9C-4C9B-A99C-F8D8B5B2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D043A-9A9E-4724-A222-A9FCABC0A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FB436-F3EE-4805-BC43-106C31C7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5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A250-9B49-438C-822C-188BC575C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D3C8B-448F-4825-86EF-0FBC121D6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0B2EFA-A0FF-41B0-BD30-03D216C18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D182E1-2760-4C44-A6CE-2FF4BB02D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C65D2A-94F6-44FE-A048-89FC7C0CA2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7F9730-F003-4906-8763-413263B1B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DFEE55-A41F-479F-A2FF-775631B0B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2464F7-8C52-4B9E-8033-C96BBC684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37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4B312-B8EF-4523-99F8-071A6656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EFCD9-6780-47D9-BD81-FB43EA95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80ACD0-5359-4365-85D3-8FF4FE9D5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8AC0F2-3787-428F-8979-FEC6B7A2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4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950E8-E1DF-4907-BD7C-45EDCC4F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662FD-EF82-460C-AE7C-1EC66672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83536-5B43-4E64-9CB2-CF4A257B4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07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DC545-16A1-4D57-8854-BC28CE15C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63640-B5F3-4209-8F87-E84FC28CA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62144-E164-423C-9FBC-72A1AD9BB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738BC-E9AC-4A14-8C3B-78FC5F38C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57C9C-5AC3-4A0B-83CC-C22BE4DE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5EC26-6FA1-42E0-8706-14F16C0DA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F5E5F-95D5-4F87-A600-C384CE7D5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0DCB76-359E-469B-A1C2-CB8C52A20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97B84-F2CF-42AF-956D-6B2C43669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80CC4-0247-4A84-A873-467A59992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CD5B3-2C9C-42A6-BAD2-FD21069B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D6D9E-ECCB-4CDC-8808-EDAFEE33E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72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71D38-F969-42ED-88B1-06EBD816E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A0F6C-2645-4EA1-A5FF-805578AA4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B8F1C-76D0-42A1-ADDC-B384EADA2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01729-4ECC-42E7-ACE9-B3A83CD98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E7F3A-A139-4D16-9E4D-C1BF4DDD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3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1DBA42-DA16-4317-B6E4-5163F0EBC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3768C4-437C-414B-B982-AF1E9107B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BB761-5229-4DC3-859B-CEB3F16ED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37634-FB95-48E5-8CD1-F6A4FBB3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F272E-3E5B-4EBB-B5D4-FDC75683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37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243C-64A1-45D5-988D-AD2409E8B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FA2EF2-F308-49B6-9E03-4D08D89E9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2EE6C-70EB-41CB-9408-08B305FA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DEF84-577D-47EF-BACF-C9A75990E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9E094-2ACF-4695-903D-85366C38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23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1D58-AB38-4A91-A88F-2C50517F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55EDA-A100-4987-AA67-C54119A47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13892-BA81-4724-A794-462840881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06E07-14AA-4BA3-9CF8-43AFECA8D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C9518-A33A-45EF-9DE1-1951B6E4A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55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795B0-2485-4DB7-9712-93A095985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F7A0C-D44D-481F-BEBF-D7742705D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BF711-642D-4755-B4D9-70A8A6FB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64D5F-AA85-4753-83F1-63BA11A14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94E05-0F8B-4AC2-9948-DAE5E8395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38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BFEAF-109F-42E1-B7FF-5B6D728A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811D8-2745-4A96-B1C2-F992F5A63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09818-8C64-4A54-A4C7-D7F30A820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C3ACF-55D8-4CBD-9A7C-140AC579A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7BCCA9-89AA-4B31-8AA0-88CB9A0E6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2253E-1BFB-44EE-AE5C-F8AE8DA2E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1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3552F-BB07-4901-84EF-0143E65A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43595-7076-40CB-AA64-49AE96A3F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A68829-6322-4F90-97F4-471ACBB9E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197565-7C8C-4AD4-BA23-9D23772B5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705D7C-5D9F-4958-9E4B-1D7AA7B0E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EDD4FE-3A91-422A-9A65-86E99F144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13AF8-7B13-4257-83EB-4C9AE569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66A174-CDD4-4B88-A04E-3A6AF45E1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58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B151F-8BB2-4E97-8108-C88C92F3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D370D9-FC2F-40A8-9664-09AEE848F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86721-6F9D-4D0B-A4A3-D761C590E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B22EE-75C3-44E9-8F6A-5E63D2B8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72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454A19-DD73-4810-B5A1-78F4433C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39C26C-7E5D-4FAB-B1E7-1434F6B78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7AE67-D1E5-45E4-B309-E59DC1F82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87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F332-21BB-4E62-A5EF-6F1F2BDFF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4BEEA-01CC-4199-A015-A08BEF06A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9B40D-D0E2-4AB8-98BC-A91813497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C9B0B-8A03-4E5A-B10E-F06132889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D0CC4-4020-4F72-8579-DD836BDA5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269D6-6A7E-41D2-B1D6-5B0506DE4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82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52FF9-EF30-432E-B4A1-337FB3187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9C1EFF-9E16-4F09-B835-734465A8A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4DE4B-C49A-4D76-95CE-7A9B38AFC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E6E78-8BD1-4F0C-9F7A-4ED1348B6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7477B-3225-42AF-85C6-28928685B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79062-353D-4EB4-BE12-53A376E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39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A052B-F514-4FCE-A644-542E5165B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47F61-E91E-4D1A-9920-CF09BDED4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88103-4E84-46A7-9D05-E084BEE0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DB3D2-0B6F-4A8D-95F3-2B01593D7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8F94A-DCDD-446C-A061-952E66156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02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411A7D-2164-45F2-8DC1-C409211FD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243B5C-BE77-4760-8B90-46CE807D51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06E2A-D6D4-42A1-ACFB-9A5648154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90659-DB36-4D7A-8397-69B46D8E7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CEFD-EE61-4B7E-B1F0-04937932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84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CFC63-4748-41DA-85DB-53F326FE2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06B658-6D42-433B-9A11-8DFBB2A1A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CAB5E-74B7-46AB-B046-6227A9F8E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DE8F3-23B8-4EFD-B6FC-1CD162D5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C8353-72D0-4235-AF07-539059A61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6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E0607-99E6-4C8C-851F-DCCFB2E3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EBB9-BF39-4DF3-87D2-75636FA82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4FDD9-2406-4CA0-A353-12E2C0CC4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3AB32-A2FB-4E43-BBB7-3EBBD183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01571-32B4-4E04-A8C9-0008B3AF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25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52C11-7CB9-4244-805E-70FFA8D65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8A7FA-99D3-458B-B3B8-676E5A15A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53F7A-10A6-4B41-9E29-6B4CBDA00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01E3A-1C5B-4676-8452-E4570D042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63F6C-15EE-46F3-A431-DE3233AC3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15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C0EF-4D07-4EFD-AAEC-9F3D1AEAE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1556D-B4D8-4EB2-A434-0A456D47F9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0B818-D396-4768-8163-62F5E9629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BF1B5-B332-414D-9CEB-44CFDC5CA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17601-D516-47C0-A09A-99BF2650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1F25AD-A965-46F0-B8AA-2F6A8A701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14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65717-7CD1-4FF6-8048-98C4A25A5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B96EF-4E73-40C2-8839-8F5C71875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0F667-F320-4C5D-9F25-CA16336CB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D50D60-1779-4A02-A7D9-3FF4B5A03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7D507E-678C-4CA1-A6AB-7DB9ACD8AE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3FE3EC-4791-464B-81CF-0A1AC1B4B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8848B4-498F-46BA-A3E3-3A09C88C6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F9F2FD-674C-4602-BD1F-2EF5D4CDE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42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9E1A-7D46-40A7-9EEA-FD9E5D705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4453C9-D597-4D31-8D6C-AA2733907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20D3D-BB0B-4AC1-8313-A23EEAEA6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48672-8918-4095-B249-4C18FAA3C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45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44216E-0F59-44C2-A359-7987317E8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660D0-96AD-415D-A107-738BB417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6806D-ACD9-4ECE-B4C4-4B85E6B7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42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9C673-785B-451E-A366-011909A79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1A27-F6EE-4F65-A06B-A86BD6A23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B6275-1EF5-466B-943F-405352407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998A9-E49D-49C8-9C11-98880DACF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D7E73-75CD-4A22-9E86-0498F59F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D8360-5875-45A0-826E-8A267C51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96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FF0F-EAB9-4CBF-9D02-1B9D18C6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0BC32-39AB-4FB2-AE31-BE66299DB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CAB36-38A6-42A9-8C58-BB2DFCA18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037C2-EB83-485F-9A42-1530CC4D6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09C9C-CCD7-40AE-84D1-DE6D77345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49D19F-7306-4696-B17F-3FC63E24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55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74639-CDBB-4F75-80A5-5E5748CA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17892A-D2DD-41CD-91A8-3913CDAAA2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60E57-D4CD-4C77-8A1B-590B44C9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80AFE-2EA6-4974-9641-041B1CCC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419B5-1F7E-49A4-AB6C-CCB439248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4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685054-31B8-4324-BEC6-B79308248D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D553D9-F5EF-422A-AD7C-838961C3D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59BC2-1A56-497F-A8A9-A1B9D443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3891E-A38F-4A73-BF09-D97C7EE6D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A6CD4-152F-4694-B785-C8B6CB6A9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69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3DD68-637A-487F-969B-F65978EE6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03EF3-63A8-4E5C-8C9A-A81BDBCBE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86FD7-2126-4914-9C7F-A3111752B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28B18-1B70-4CD1-9F0B-4735956C8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07C4D-7222-4017-82EA-B90BF33E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9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8B620-F77A-4AB9-8E97-1AF07970E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00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B859A2-26DF-4B2B-AC74-F129139EF2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8764438" y="365125"/>
            <a:ext cx="2589363" cy="1332761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435640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F07A-2B8D-4B17-97DA-5E708066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F261C-63E8-4E5E-8D09-7D3B24EED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D4B58-87CE-49A9-9DC3-6D73CABEE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4163-AE4B-40D4-96B8-81CEDA75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F4AEA-8F63-4A02-A617-09F2BFC82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60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058B-8543-4168-8B8F-A557137E2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E932E-B05A-47A4-AC81-E7703B448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A839E-5565-4B81-9E55-83C09F8D9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FB95B-590D-4DB6-A37F-D308BB152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563D6-B3F4-496A-9B3F-63C33EB96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B57DA-67BE-4EAB-9B67-243DE6731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6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6295-11DB-4799-9E05-CD7683C09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08CB6-7280-41C6-84BC-1DCD6FE6C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F8792-01BE-4BD1-BB2C-BE74444C4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70718-190F-48DE-A179-591754F766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43971-EAC8-4B25-9EA9-E83B7C13B8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07BF3-937D-4331-90E9-6E07C531B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DA52F8-42BD-4C51-8CD7-3CF945BC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E820D9-6984-4483-8CC9-9475E212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72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A6E70-6B20-42A1-9343-16D7DF06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50E2D5-4D02-4A1F-A9BF-06F982E5E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6AD16-AF0F-43C4-9944-2ED353E2C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96BE74-68DE-4089-8A86-1AFABF27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85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828769-EE5E-4A88-9DDA-975AE0807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8F565D-B901-4A65-AD6F-78DEABE6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E1B90-8FAD-4A01-ADA5-7ACFD1F54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83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7168B-43E1-4383-987A-FED00FD62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EB8EA-C276-4308-9288-9A606527E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75775-3269-4EAD-A103-3B1A7AF94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84AA3-7365-429B-875C-31F132D3D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7EA2A-8562-4729-AC6B-2F4C04C1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FD092-CA69-41EB-B1C2-DB808494F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92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DE76-6CC2-41CE-960B-113A6FAD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2C5AB2-91B6-4491-908F-BB2D2EBDD7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99CF1-C200-4B68-A484-7848CE161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797DF-877E-4018-9E13-EC6CC06C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D2FEF5-1B03-4F97-A0EA-CB07DB84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C7C82-9A74-41F4-9097-0FB2FC82B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74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A08FF-11FC-4067-BE36-F204D27AE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BD82F0-D007-4B3D-A432-EC670A5E84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F9C4C-D540-480E-89CE-A7C0BD2A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8A60F-8CF9-4B43-A52D-05CB1CAFF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EB26C-13F7-41B8-9ACC-88B1C6CEF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58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CB5655-AE00-4B40-8070-6CCB2FFE6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B39AA2-81F1-4106-BA7F-A4E20937C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BA4F6-64E6-4E26-82E5-44FBE12E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5F1A8-7F15-4ACF-849D-95C5FAD78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B85B3-3F43-4015-BEC5-54954583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8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7218C-6A89-4927-8A42-33E80DD8B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02A76-6738-40DD-A196-EB3735D504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96F08-3B01-4ADC-8716-C77F8CE48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0715B-E684-4AE0-BF8A-E36705A9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E04E8-E26F-425A-93A6-82457D86B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0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A6A8-E4F6-4F08-AD38-0B7A5DAF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80238-45DA-4FC4-9061-C8F123215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B9826-BD13-42CC-B6BA-5553E3208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DE6BE-A802-4DA3-BB08-9A5FB6FA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4173D-4CC7-4AAF-AC4A-75C3591C7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8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203A-E05B-400D-A4F4-2F3EC2E8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9F794-9BBA-45DD-A330-A1F2DA918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332DD-071F-45F0-BC6D-FDA5A85CF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006F1-C08C-4893-9E45-7BD02F91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38C57-7F2D-4A17-8CCB-F9CBAA59E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9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1FD47-1052-48B8-9C8F-5F0BFAE2E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61B33-415A-4360-A827-B2CC0A081B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B9C9C-308B-481C-B4D9-AB82F479F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D1DAF8-5193-41D3-9BFB-3DD215056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8E899-51CC-463F-BD52-07FF551D0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58FC5-1989-4B77-9581-87594E6AA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76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F444-EBDF-40AD-9025-7F2AB216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B0F7-F41C-4C37-9893-6E6FD57F6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0352F-3BC3-41A8-9297-0CD47A150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832ED5-D21E-47E1-8052-A44993146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F3E2F6-FB22-4C73-8D7B-26598DE3E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D38D32-52DB-43DA-8ADD-CAA1ACFA4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E3E086-C23A-426B-A2CD-B5E3BA4E1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182788-71A3-4FD5-B4E7-215459F8E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67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B559-C470-44E6-B89F-315B8BAE4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F078C1-06C1-4265-BFD8-A255492BF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47DD69-B421-4C54-9141-70069D31B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960CE-40E0-4AA7-9703-F56920574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25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63FE7A-6186-4093-B6ED-446510C0A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6BED49-A530-4D8A-AB36-D653176A5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DF48B-78B5-4F18-95BA-AE0EF6A7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47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750DC-6906-4EF8-A95D-965E9257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3B079-7419-47DD-A51C-80DF754EA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5291A-9984-47CA-AE61-0291C2856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49B75-9DAE-42E3-85CA-201471EA4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E0F93-9BAA-4FC9-9E1B-18C66FEB2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C0595-A025-4E65-8F52-2469E0635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39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47130-DA7F-4ACD-A9B9-53B3992C3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1C9A52-A6FB-4DBA-A1F4-7E21D70878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66226-F392-44E9-84ED-1B1DC7B67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1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3D84E-D25B-431F-AE0C-45DBCB309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EE515-1239-4D21-AC34-8BD861736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12301-F3B2-4B21-A413-AAE04F983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30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3A58D-7974-4D1D-9031-A00DB4E1E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D374D6-B834-49B8-B674-64115825E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10369-2A81-4C03-8657-D89A806FF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1C259-07FF-40B7-8F9A-342D1F237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B052E-7B3B-46D9-BE19-F7125304E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8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C66768-D4D2-456E-853C-3E91E93AE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81F5E7-4990-4AD9-9109-9BD11999A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7E95F-93C3-4594-AA8D-EA8EB44D7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81311-4617-4183-8F6A-A7362ACD3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2D7F4-C8B3-499A-9099-E31E905E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68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2.xml" /><Relationship Id="rId13" Type="http://schemas.openxmlformats.org/officeDocument/2006/relationships/image" Target="../media/image2.emf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3.xml" /><Relationship Id="rId13" Type="http://schemas.openxmlformats.org/officeDocument/2006/relationships/image" Target="../media/image3.emf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theme" Target="../theme/theme5.xml" /><Relationship Id="rId13" Type="http://schemas.openxmlformats.org/officeDocument/2006/relationships/image" Target="../media/image4.png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Relationship Id="rId10" Type="http://schemas.openxmlformats.org/officeDocument/2006/relationships/slideLayout" Target="../slideLayouts/slideLayout43.xml" /><Relationship Id="rId11" Type="http://schemas.openxmlformats.org/officeDocument/2006/relationships/slideLayout" Target="../slideLayouts/slideLayout44.xml" /><Relationship Id="rId12" Type="http://schemas.openxmlformats.org/officeDocument/2006/relationships/slideLayout" Target="../slideLayouts/slideLayout45.xml" /><Relationship Id="rId13" Type="http://schemas.openxmlformats.org/officeDocument/2006/relationships/theme" Target="../theme/theme7.xml" /><Relationship Id="rId14" Type="http://schemas.openxmlformats.org/officeDocument/2006/relationships/image" Target="../media/image5.png" /><Relationship Id="rId15" Type="http://schemas.openxmlformats.org/officeDocument/2006/relationships/image" Target="../media/image2.emf" /><Relationship Id="rId2" Type="http://schemas.openxmlformats.org/officeDocument/2006/relationships/slideLayout" Target="../slideLayouts/slideLayout35.xml" /><Relationship Id="rId3" Type="http://schemas.openxmlformats.org/officeDocument/2006/relationships/slideLayout" Target="../slideLayouts/slideLayout36.xml" /><Relationship Id="rId4" Type="http://schemas.openxmlformats.org/officeDocument/2006/relationships/slideLayout" Target="../slideLayouts/slideLayout37.xml" /><Relationship Id="rId5" Type="http://schemas.openxmlformats.org/officeDocument/2006/relationships/slideLayout" Target="../slideLayouts/slideLayout38.xml" /><Relationship Id="rId6" Type="http://schemas.openxmlformats.org/officeDocument/2006/relationships/slideLayout" Target="../slideLayouts/slideLayout39.xml" /><Relationship Id="rId7" Type="http://schemas.openxmlformats.org/officeDocument/2006/relationships/slideLayout" Target="../slideLayouts/slideLayout40.xml" /><Relationship Id="rId8" Type="http://schemas.openxmlformats.org/officeDocument/2006/relationships/slideLayout" Target="../slideLayouts/slideLayout41.xml" /><Relationship Id="rId9" Type="http://schemas.openxmlformats.org/officeDocument/2006/relationships/slideLayout" Target="../slideLayouts/slideLayout42.xml" /></Relationships>
</file>

<file path=ppt/slideMasters/_rels/slideMaster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6.xml" /><Relationship Id="rId10" Type="http://schemas.openxmlformats.org/officeDocument/2006/relationships/slideLayout" Target="../slideLayouts/slideLayout55.xml" /><Relationship Id="rId11" Type="http://schemas.openxmlformats.org/officeDocument/2006/relationships/slideLayout" Target="../slideLayouts/slideLayout56.xml" /><Relationship Id="rId12" Type="http://schemas.openxmlformats.org/officeDocument/2006/relationships/theme" Target="../theme/theme4.xml" /><Relationship Id="rId13" Type="http://schemas.openxmlformats.org/officeDocument/2006/relationships/image" Target="../media/image6.png" /><Relationship Id="rId14" Type="http://schemas.openxmlformats.org/officeDocument/2006/relationships/image" Target="../media/image2.emf" /><Relationship Id="rId2" Type="http://schemas.openxmlformats.org/officeDocument/2006/relationships/slideLayout" Target="../slideLayouts/slideLayout47.xml" /><Relationship Id="rId3" Type="http://schemas.openxmlformats.org/officeDocument/2006/relationships/slideLayout" Target="../slideLayouts/slideLayout48.xml" /><Relationship Id="rId4" Type="http://schemas.openxmlformats.org/officeDocument/2006/relationships/slideLayout" Target="../slideLayouts/slideLayout49.xml" /><Relationship Id="rId5" Type="http://schemas.openxmlformats.org/officeDocument/2006/relationships/slideLayout" Target="../slideLayouts/slideLayout50.xml" /><Relationship Id="rId6" Type="http://schemas.openxmlformats.org/officeDocument/2006/relationships/slideLayout" Target="../slideLayouts/slideLayout51.xml" /><Relationship Id="rId7" Type="http://schemas.openxmlformats.org/officeDocument/2006/relationships/slideLayout" Target="../slideLayouts/slideLayout52.xml" /><Relationship Id="rId8" Type="http://schemas.openxmlformats.org/officeDocument/2006/relationships/slideLayout" Target="../slideLayouts/slideLayout53.xml" /><Relationship Id="rId9" Type="http://schemas.openxmlformats.org/officeDocument/2006/relationships/slideLayout" Target="../slideLayouts/slideLayout5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FC7572-F309-4379-836D-188A3A699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10B12-793D-4E9A-BD8C-4DA20D1BB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C3270-4530-4B29-BF3D-7F49D3075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62699-6FE9-48A7-8132-08B30434A02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6E19E-68E7-40CC-B4EA-82C5D0361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80BA8-930E-4DFD-9528-2AE45D1309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CC632-B30E-406A-8928-690F08E7A58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BCAF9C-947D-4A26-866B-FE2D31A91CF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493568" y="657991"/>
            <a:ext cx="2375005" cy="928745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15358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BD1992-C544-4055-BE78-E310ED5DF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7208F-7682-4C24-9AED-252FD7164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EF6B9-AB43-46C0-992F-D73D380FA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2EA9C-FD12-46CA-98AC-A56FE66E424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0E257-4950-4137-848C-72BE6AD61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5865B-98C1-4A29-B31E-87001F856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81EE3-57F1-4CBF-A453-4BA2A6F292D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B2332B-0BC3-4C60-AC18-DA21FA6DBA1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-1274088" y="-118872"/>
            <a:ext cx="4874184" cy="7719176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151816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FFE750-5AE2-4078-8B1A-014DD56AF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7FE14-6362-4787-803A-40A078B5F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66B9E-525D-465F-ACAD-4F4AB7222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E7FFE-EB34-4C8C-9EC2-CF0CA187B72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72669-C84E-4DFE-BDC1-B79229999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7C994-89DB-4C40-96A7-5D4852C55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36150-EC5E-4F32-9969-B8B1211936A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DEE2AA2-6A76-4B36-A805-D9AB828B792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-1302946" y="-68476"/>
            <a:ext cx="13509014" cy="7594690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99462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197FD1-D632-473A-A95F-AEF8094AA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90396-E1BA-4F16-A0A2-7AA4B16B3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51935-16A9-4BD5-A5E7-76D3313BDB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203B0-61A3-4CA5-9903-7E226D8A2338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065B7-61D5-49F7-B9B6-E0F426DBB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2E7EE-6E8F-4C8C-984B-BCC3F5225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BB291-1A6C-44F2-8238-FF164B63D35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61B0004-677C-49BE-91DB-08BDE3EB414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-1256867" y="5937812"/>
            <a:ext cx="12984631" cy="7299886"/>
          </a:xfrm>
          <a:prstGeom prst="rect"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8226D5-D7D6-42B4-A1F8-7AE5FEABB11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>
          <a:xfrm>
            <a:off x="8978795" y="365039"/>
            <a:ext cx="2375005" cy="928745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90426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708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17580F-8629-4B56-80D3-2F21D35D6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2EE28-64F6-4208-ADBE-9B14B62BC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07570-ADE8-49C7-BEAE-CA56B1467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0B93C-5590-4D50-A5CA-7FA5B108712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7ABAA-3E28-43F1-9A06-574541B7E6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658B3-4570-4985-A578-625F9AD55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26F6B-9D62-46DE-A475-F9849FDC6A1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CC45A09-8071-4B27-9481-9E19DF518B5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9446006" y="-1911633"/>
            <a:ext cx="6608748" cy="8857558"/>
          </a:xfrm>
          <a:prstGeom prst="rect"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64F215-AEAE-4E3B-B93C-50CCD8EE234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>
          <a:xfrm>
            <a:off x="838200" y="387264"/>
            <a:ext cx="2375005" cy="928745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27616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3" Type="http://schemas.openxmlformats.org/officeDocument/2006/relationships/image" Target="../media/image1.jpeg" /><Relationship Id="rId4" Type="http://schemas.openxmlformats.org/officeDocument/2006/relationships/image" Target="../media/image7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15.png" /><Relationship Id="rId4" Type="http://schemas.openxmlformats.org/officeDocument/2006/relationships/image" Target="../media/image1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17.jpeg" /><Relationship Id="rId4" Type="http://schemas.openxmlformats.org/officeDocument/2006/relationships/image" Target="../media/image18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17.jpeg" /><Relationship Id="rId4" Type="http://schemas.openxmlformats.org/officeDocument/2006/relationships/image" Target="../media/image18.png" /><Relationship Id="rId5" Type="http://schemas.openxmlformats.org/officeDocument/2006/relationships/image" Target="../media/image19.jpeg" /><Relationship Id="rId6" Type="http://schemas.openxmlformats.org/officeDocument/2006/relationships/image" Target="../media/image20.jpeg" /></Relationships>
</file>

<file path=ppt/slides/_rels/slide5.xml.rels>&#65279;<?xml version="1.0" encoding="utf-8" standalone="yes"?><Relationships xmlns="http://schemas.openxmlformats.org/package/2006/relationships"><Relationship Id="rId1" Type="http://schemas.microsoft.com/office/2007/relationships/media" Target="../media/media1.mov" /><Relationship Id="rId2" Type="http://schemas.openxmlformats.org/officeDocument/2006/relationships/video" Target="../media/media1.mov" /><Relationship Id="rId3" Type="http://schemas.openxmlformats.org/officeDocument/2006/relationships/slideLayout" Target="../slideLayouts/slideLayout35.xml" /><Relationship Id="rId4" Type="http://schemas.microsoft.com/office/2007/relationships/media" Target="../media/media1.mov" TargetMode="Internal" /><Relationship Id="rId5" Type="http://schemas.openxmlformats.org/officeDocument/2006/relationships/image" Target="../media/image21.png" /><Relationship Id="rId6" Type="http://schemas.microsoft.com/office/2007/relationships/media" Target="/ppt/media/media1.mov" TargetMode="Ex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2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8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2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11.jpeg" /><Relationship Id="rId4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Relationship Id="rId3" Type="http://schemas.openxmlformats.org/officeDocument/2006/relationships/image" Target="../media/image8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2D3ABA1-1253-4A8C-9721-DBA4388BEDF9}"/>
              </a:ext>
            </a:extLst>
          </p:cNvPr>
          <p:cNvSpPr txBox="1"/>
          <p:nvPr/>
        </p:nvSpPr>
        <p:spPr>
          <a:xfrm>
            <a:off x="365760" y="365760"/>
            <a:ext cx="2725783" cy="1968137"/>
          </a:xfrm>
          <a:prstGeom prst="rect"/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727BD36-93E2-4A8A-85B3-4DA82F7E6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183" y="4601391"/>
            <a:ext cx="9563449" cy="1227489"/>
          </a:xfrm>
          <a:noFill/>
        </p:spPr>
        <p:txBody>
          <a:bodyPr>
            <a:noAutofit/>
          </a:bodyPr>
          <a:lstStyle/>
          <a:p>
            <a:pPr algn="l"/>
            <a:r>
              <a:rPr lang="en-US" sz="4400" dirty="1">
                <a:solidFill>
                  <a:srgbClr val="5E2D08"/>
                </a:solidFill>
              </a:rPr>
              <a:t>Today’s Trends in Legal Support Staffing</a:t>
            </a:r>
          </a:p>
        </p:txBody>
      </p:sp>
      <p:sp>
        <p:nvSpPr>
          <p:cNvPr id="27" name="Rounded Rectangle 18">
            <a:extLst>
              <a:ext uri="{FF2B5EF4-FFF2-40B4-BE49-F238E27FC236}">
                <a16:creationId xmlns:a16="http://schemas.microsoft.com/office/drawing/2014/main" id="{283A93BD-A469-4D4C-8A1F-5668AE9758E9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xmlns:p15="http://schemas.microsoft.com/office/powerpoint/2012/main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8565" y="503573"/>
            <a:ext cx="7134870" cy="359940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algn="ctr">
            <a:solidFill>
              <a:srgbClr val="C8CACA"/>
            </a:solidFill>
            <a:prstDash val="solid"/>
          </a:ln>
          <a:effectLst>
            <a:outerShdw blurRad="57150" dir="5400000" dist="1905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B859A2-26DF-4B2B-AC74-F129139EF2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3498" y="279349"/>
            <a:ext cx="1762381" cy="907108"/>
          </a:xfrm>
          <a:prstGeom prst="rect"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D0AD87-3DA9-4F75-BA80-9F366D8C44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77407" y="502086"/>
            <a:ext cx="5390240" cy="3586959"/>
          </a:xfrm>
          <a:prstGeom prst="rect"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02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1DD3F5-7CE9-497E-B110-0F975C260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2" y="0"/>
            <a:ext cx="11284788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1">
                <a:solidFill>
                  <a:srgbClr val="5E2D08"/>
                </a:solidFill>
              </a:rPr>
              <a:t>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A42C4C-789B-4F7E-B639-BE8BE5DE5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103" y="5732805"/>
            <a:ext cx="5847508" cy="685645"/>
          </a:xfrm>
        </p:spPr>
        <p:txBody>
          <a:bodyPr/>
          <a:lstStyle/>
          <a:p>
            <a:r>
              <a:rPr lang="en-US" dirty="1" smtClean="0"/>
              <a:t>Legal </a:t>
            </a:r>
            <a:r>
              <a:rPr lang="en-US" dirty="1"/>
              <a:t>support </a:t>
            </a:r>
            <a:r>
              <a:rPr lang="en-US" dirty="1" smtClean="0"/>
              <a:t>trends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7723" y="1"/>
            <a:ext cx="5162192" cy="4891176"/>
          </a:xfrm>
          <a:prstGeom prst="rect"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34016" y="758479"/>
            <a:ext cx="7013566" cy="4883195"/>
          </a:xfrm>
          <a:prstGeom prst="rect"/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FCA42C4C-789B-4F7E-B639-BE8BE5DE5A76}"/>
              </a:ext>
            </a:extLst>
          </p:cNvPr>
          <p:cNvSpPr txBox="1"/>
          <p:nvPr/>
        </p:nvSpPr>
        <p:spPr>
          <a:xfrm>
            <a:off x="7305138" y="5796487"/>
            <a:ext cx="10053254" cy="3500697"/>
          </a:xfrm>
          <a:prstGeom prst="rect"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1" smtClean="0"/>
              <a:t>Open discussion about trends </a:t>
            </a:r>
          </a:p>
          <a:p>
            <a:pPr marL="0" indent="0">
              <a:buNone/>
            </a:pPr>
            <a:r>
              <a:rPr lang="en-US" dirty="1"/>
              <a:t>	</a:t>
            </a:r>
            <a:r>
              <a:rPr lang="en-US" dirty="1" smtClean="0"/>
              <a:t>and best practices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61682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90"/>
            <a:ext cx="12120880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>
                <a:solidFill>
                  <a:schemeClr val="accent2">
                    <a:lumMod val="50000"/>
                  </a:schemeClr>
                </a:solidFill>
              </a:rPr>
              <a:t>Where we have been…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C8EB5-57CE-4D48-9397-280475D3C2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77"/>
          <a:stretch>
            <a:fillRect/>
          </a:stretch>
        </p:blipFill>
        <p:spPr>
          <a:xfrm>
            <a:off x="183978" y="1277358"/>
            <a:ext cx="5714853" cy="4209041"/>
          </a:xfrm>
          <a:prstGeom prst="rect"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FF6135-2B49-4890-A0DC-C3F66525A6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49130" y="2328772"/>
            <a:ext cx="5793052" cy="4253529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254772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90"/>
            <a:ext cx="12192000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>
                <a:solidFill>
                  <a:schemeClr val="accent2">
                    <a:lumMod val="50000"/>
                  </a:schemeClr>
                </a:solidFill>
              </a:rPr>
              <a:t>Where we have been…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C8EB5-57CE-4D48-9397-280475D3C2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77"/>
          <a:stretch>
            <a:fillRect/>
          </a:stretch>
        </p:blipFill>
        <p:spPr>
          <a:xfrm>
            <a:off x="183978" y="1277358"/>
            <a:ext cx="5714853" cy="4209041"/>
          </a:xfrm>
          <a:prstGeom prst="rect"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FF6135-2B49-4890-A0DC-C3F66525A6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49130" y="2328772"/>
            <a:ext cx="5793052" cy="4253529"/>
          </a:xfrm>
          <a:prstGeom prst="rect"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BC8EB5-57CE-4D48-9397-280475D3C21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83978" y="1645595"/>
            <a:ext cx="5714853" cy="3472566"/>
          </a:xfrm>
          <a:prstGeom prst="rect"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FF6135-2B49-4890-A0DC-C3F66525A69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49130" y="2733547"/>
            <a:ext cx="5793052" cy="3443979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23488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6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6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3920"/>
            <a:ext cx="12192000" cy="573026"/>
          </a:xfrm>
        </p:spPr>
        <p:txBody>
          <a:bodyPr>
            <a:noAutofit/>
          </a:bodyPr>
          <a:lstStyle/>
          <a:p>
            <a:pPr algn="ctr"/>
            <a:r>
              <a:rPr lang="en-US" sz="3600" dirty="1">
                <a:solidFill>
                  <a:srgbClr val="5E2D08"/>
                </a:solidFill>
              </a:rPr>
              <a:t>Factors Affecting Legal Staffing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D25B717-D31C-4410-8D28-EDC0AF938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540" y="1966571"/>
            <a:ext cx="6856367" cy="3251429"/>
          </a:xfrm>
        </p:spPr>
        <p:txBody>
          <a:bodyPr>
            <a:normAutofit fontScale="92500" lnSpcReduction="20000"/>
          </a:bodyPr>
          <a:lstStyle/>
          <a:p>
            <a:r>
              <a:rPr lang="en-US" dirty="1"/>
              <a:t>Changes in the legal industry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1"/>
              <a:t>Client pressures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1"/>
              <a:t>Artificial </a:t>
            </a:r>
            <a:r>
              <a:rPr lang="en-US" sz="2600" dirty="1" smtClean="0"/>
              <a:t>intelligence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1" smtClean="0"/>
              <a:t>Technology</a:t>
            </a:r>
            <a:endParaRPr lang="en-US" sz="2600"/>
          </a:p>
          <a:p>
            <a:r>
              <a:rPr lang="en-US" dirty="1"/>
              <a:t>Candidate market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1"/>
              <a:t>SF Bay are unemployment rate at 2.2</a:t>
            </a:r>
            <a:r>
              <a:rPr lang="en-US" sz="2600" dirty="1" smtClean="0"/>
              <a:t>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1" smtClean="0"/>
              <a:t>Low-rent locations</a:t>
            </a:r>
            <a:endParaRPr lang="en-US" sz="2600"/>
          </a:p>
          <a:p>
            <a:r>
              <a:rPr lang="en-US" sz="2800" dirty="1"/>
              <a:t>Multi-Generational workforce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1"/>
              <a:t>Aging </a:t>
            </a:r>
            <a:r>
              <a:rPr lang="en-US" sz="2600" dirty="1" smtClean="0"/>
              <a:t>workforce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600"/>
          </a:p>
          <a:p>
            <a:pPr marL="0" indent="0">
              <a:buNone/>
            </a:pPr>
            <a:endParaRPr lang="en-US" sz="2800"/>
          </a:p>
          <a:p>
            <a:endParaRPr lang="en-US"/>
          </a:p>
        </p:txBody>
      </p:sp>
      <p:pic>
        <p:nvPicPr>
          <p:cNvPr id="3" name="onion_layers_21530">
            <a:hlinkClick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4" r:link="rId6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7042259" y="1689946"/>
            <a:ext cx="4994089" cy="4175059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418041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3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90"/>
            <a:ext cx="12192000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 smtClean="0">
                <a:solidFill>
                  <a:schemeClr val="accent2">
                    <a:lumMod val="50000"/>
                  </a:schemeClr>
                </a:solidFill>
              </a:rPr>
              <a:t>Staffing Models</a:t>
            </a:r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5B717-D31C-4410-8D28-EDC0AF938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540" y="1966571"/>
            <a:ext cx="10586586" cy="32514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/>
          </a:p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84423" y="1351296"/>
            <a:ext cx="8758989" cy="5488067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286945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90"/>
            <a:ext cx="12151898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 smtClean="0">
                <a:solidFill>
                  <a:schemeClr val="accent2">
                    <a:lumMod val="50000"/>
                  </a:schemeClr>
                </a:solidFill>
              </a:rPr>
              <a:t>Staffing Models</a:t>
            </a:r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47324" y="6051884"/>
            <a:ext cx="12199222" cy="806116"/>
          </a:xfrm>
          <a:prstGeom prst="rect"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6568" y="1191126"/>
            <a:ext cx="11333748" cy="486075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1" smtClean="0"/>
              <a:t>Jones Day</a:t>
            </a:r>
            <a:endParaRPr lang="en-US"/>
          </a:p>
          <a:p>
            <a:pPr lvl="1"/>
            <a:r>
              <a:rPr lang="en-US" dirty="1" smtClean="0"/>
              <a:t>Pairs – Senior secretary and Lawyer Support Assistant supports 10-15 people</a:t>
            </a:r>
            <a:endParaRPr lang="en-US"/>
          </a:p>
          <a:p>
            <a:pPr lvl="1"/>
            <a:r>
              <a:rPr lang="en-US" dirty="1" smtClean="0"/>
              <a:t>Pairs and individual secretaries form Support Center (5-6) that provides backup coverage</a:t>
            </a:r>
          </a:p>
          <a:p>
            <a:pPr lvl="1"/>
            <a:r>
              <a:rPr lang="en-US" dirty="1" smtClean="0"/>
              <a:t>Coverage over 10 hours with staggered start times</a:t>
            </a:r>
          </a:p>
          <a:p>
            <a:pPr lvl="1"/>
            <a:r>
              <a:rPr lang="en-US" dirty="1" smtClean="0"/>
              <a:t>All US Offices</a:t>
            </a:r>
            <a:endParaRPr lang="en-US"/>
          </a:p>
          <a:p>
            <a:pPr lvl="1"/>
            <a:endParaRPr lang="en-US"/>
          </a:p>
          <a:p>
            <a:pPr marL="0" indent="0">
              <a:buNone/>
            </a:pPr>
            <a:r>
              <a:rPr lang="en-US" dirty="1" smtClean="0"/>
              <a:t>Gibson Dunn</a:t>
            </a:r>
          </a:p>
          <a:p>
            <a:pPr lvl="1"/>
            <a:r>
              <a:rPr lang="en-US" dirty="1" smtClean="0"/>
              <a:t>1</a:t>
            </a:r>
            <a:r>
              <a:rPr lang="en-US" baseline="30000" dirty="1" smtClean="0"/>
              <a:t>st</a:t>
            </a:r>
            <a:r>
              <a:rPr lang="en-US" dirty="1" smtClean="0"/>
              <a:t> – 3</a:t>
            </a:r>
            <a:r>
              <a:rPr lang="en-US" baseline="30000" dirty="1" smtClean="0"/>
              <a:t>rd</a:t>
            </a:r>
            <a:r>
              <a:rPr lang="en-US" dirty="1" smtClean="0"/>
              <a:t> year attorneys supported by team</a:t>
            </a:r>
          </a:p>
          <a:p>
            <a:pPr lvl="1"/>
            <a:r>
              <a:rPr lang="en-US" dirty="1" smtClean="0"/>
              <a:t>4</a:t>
            </a:r>
            <a:r>
              <a:rPr lang="en-US" baseline="30000" dirty="1" smtClean="0"/>
              <a:t>th</a:t>
            </a:r>
            <a:r>
              <a:rPr lang="en-US" dirty="1" smtClean="0"/>
              <a:t> plus can be assigned upon request</a:t>
            </a:r>
          </a:p>
          <a:p>
            <a:pPr lvl="1"/>
            <a:r>
              <a:rPr lang="en-US" dirty="1" smtClean="0"/>
              <a:t>4 secretaries for 60</a:t>
            </a:r>
          </a:p>
          <a:p>
            <a:pPr lvl="1"/>
            <a:endParaRPr lang="en-US"/>
          </a:p>
          <a:p>
            <a:pPr marL="0" indent="0">
              <a:buNone/>
            </a:pPr>
            <a:r>
              <a:rPr lang="en-US" dirty="1"/>
              <a:t>Morrison &amp; Foerster </a:t>
            </a:r>
            <a:endParaRPr lang="en-US" smtClean="0"/>
          </a:p>
          <a:p>
            <a:pPr lvl="1"/>
            <a:r>
              <a:rPr lang="en-US" dirty="1" smtClean="0"/>
              <a:t>1</a:t>
            </a:r>
            <a:r>
              <a:rPr lang="en-US" baseline="30000" dirty="1" smtClean="0"/>
              <a:t>st</a:t>
            </a:r>
            <a:r>
              <a:rPr lang="en-US" dirty="1" smtClean="0"/>
              <a:t> – 3</a:t>
            </a:r>
            <a:r>
              <a:rPr lang="en-US" baseline="30000" dirty="1" smtClean="0"/>
              <a:t>rd</a:t>
            </a:r>
            <a:r>
              <a:rPr lang="en-US" dirty="1" smtClean="0"/>
              <a:t> year attorneys supported by “STARS”</a:t>
            </a:r>
          </a:p>
          <a:p>
            <a:pPr lvl="1"/>
            <a:r>
              <a:rPr lang="en-US" dirty="1" smtClean="0"/>
              <a:t>60 associates for 5 secretaries in STARS setup </a:t>
            </a:r>
          </a:p>
          <a:p>
            <a:pPr lvl="1"/>
            <a:r>
              <a:rPr lang="en-US" dirty="1" smtClean="0"/>
              <a:t>One pool for litigation and business departments</a:t>
            </a:r>
          </a:p>
          <a:p>
            <a:pPr lvl="1"/>
            <a:r>
              <a:rPr lang="en-US" dirty="1" smtClean="0"/>
              <a:t>Work comes into STARS email inbox</a:t>
            </a:r>
          </a:p>
          <a:p>
            <a:pPr marL="457200" lvl="1" indent="0">
              <a:buNone/>
            </a:pPr>
            <a:endParaRPr lang="en-US" smtClean="0"/>
          </a:p>
          <a:p>
            <a:pPr marL="0" indent="0">
              <a:buNone/>
            </a:pPr>
            <a:r>
              <a:rPr lang="en-US" dirty="1" smtClean="0"/>
              <a:t>Proskauer</a:t>
            </a:r>
          </a:p>
          <a:p>
            <a:pPr lvl="1"/>
            <a:r>
              <a:rPr lang="en-US" dirty="1" smtClean="0"/>
              <a:t>1</a:t>
            </a:r>
            <a:r>
              <a:rPr lang="en-US" baseline="30000" dirty="1" smtClean="0"/>
              <a:t>st</a:t>
            </a:r>
            <a:r>
              <a:rPr lang="en-US" dirty="1" smtClean="0"/>
              <a:t> and 2</a:t>
            </a:r>
            <a:r>
              <a:rPr lang="en-US" baseline="30000" dirty="1" smtClean="0"/>
              <a:t>nd</a:t>
            </a:r>
            <a:r>
              <a:rPr lang="en-US" dirty="1" smtClean="0"/>
              <a:t> year attorneys supported by team</a:t>
            </a:r>
          </a:p>
          <a:p>
            <a:pPr lvl="1"/>
            <a:r>
              <a:rPr lang="en-US" dirty="1" smtClean="0"/>
              <a:t>4-6 secretaries per team</a:t>
            </a:r>
          </a:p>
          <a:p>
            <a:pPr lvl="1"/>
            <a:r>
              <a:rPr lang="en-US" dirty="1" smtClean="0"/>
              <a:t>Work comes in through central inbox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6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33095"/>
            <a:ext cx="12151897" cy="4492048"/>
          </a:xfrm>
        </p:spPr>
        <p:txBody>
          <a:bodyPr>
            <a:normAutofit/>
          </a:bodyPr>
          <a:lstStyle/>
          <a:p>
            <a:pPr marL="341313" lvl="1" indent="-341313">
              <a:tabLst>
                <a:tab pos="341313" algn="l"/>
              </a:tabLst>
            </a:pPr>
            <a:r>
              <a:rPr lang="en-US" dirty="1"/>
              <a:t>Cross-trained support provides continuity of coverage </a:t>
            </a:r>
            <a:r>
              <a:rPr lang="en-US" dirty="1" smtClean="0"/>
              <a:t>over longer periods of time</a:t>
            </a:r>
            <a:endParaRPr lang="en-US"/>
          </a:p>
          <a:p>
            <a:pPr marL="341313" lvl="1" indent="-341313">
              <a:tabLst>
                <a:tab pos="341313" algn="l"/>
              </a:tabLst>
            </a:pPr>
            <a:r>
              <a:rPr lang="en-US" dirty="1"/>
              <a:t>Teaming allows for greater expertise in a wider variety of areas </a:t>
            </a:r>
            <a:r>
              <a:rPr lang="en-US" dirty="1" smtClean="0"/>
              <a:t>(e.g., </a:t>
            </a:r>
            <a:r>
              <a:rPr lang="en-US" dirty="1"/>
              <a:t>each team members specializes in a particular skill set, but is proficient in all)</a:t>
            </a:r>
          </a:p>
          <a:p>
            <a:pPr marL="341313" lvl="1" indent="-341313">
              <a:tabLst>
                <a:tab pos="341313" algn="l"/>
              </a:tabLst>
            </a:pPr>
            <a:r>
              <a:rPr lang="en-US" dirty="1"/>
              <a:t>Significant salary savings in staffing teams at a variety of levels of experience</a:t>
            </a:r>
          </a:p>
          <a:p>
            <a:pPr marL="341313" lvl="1" indent="-341313">
              <a:tabLst>
                <a:tab pos="341313" algn="l"/>
              </a:tabLst>
            </a:pPr>
            <a:r>
              <a:rPr lang="en-US" dirty="1"/>
              <a:t>Promotability within team structure provides career path for entry-level employees</a:t>
            </a:r>
          </a:p>
          <a:p>
            <a:pPr marL="341313" lvl="1" indent="-341313">
              <a:tabLst>
                <a:tab pos="341313" algn="l"/>
              </a:tabLst>
            </a:pPr>
            <a:r>
              <a:rPr lang="en-US" dirty="1"/>
              <a:t>Team members better understand that they work for the </a:t>
            </a:r>
            <a:r>
              <a:rPr lang="en-US" u="sng" dirty="1"/>
              <a:t>firm</a:t>
            </a:r>
            <a:r>
              <a:rPr lang="en-US" dirty="1"/>
              <a:t>, not a particular partner </a:t>
            </a:r>
            <a:r>
              <a:rPr lang="en-US" dirty="1" smtClean="0"/>
              <a:t>who might hold </a:t>
            </a:r>
            <a:r>
              <a:rPr lang="en-US" dirty="1"/>
              <a:t>the employee to a lesser standard</a:t>
            </a:r>
          </a:p>
          <a:p>
            <a:pPr marL="341313" lvl="1" indent="-341313">
              <a:tabLst>
                <a:tab pos="341313" algn="l"/>
              </a:tabLst>
            </a:pPr>
            <a:r>
              <a:rPr lang="en-US" dirty="1"/>
              <a:t>Performance deficiencies and areas for improvement are quickly identified</a:t>
            </a:r>
          </a:p>
          <a:p>
            <a:pPr marL="341313" lvl="1" indent="-341313">
              <a:tabLst>
                <a:tab pos="341313" algn="l"/>
              </a:tabLst>
            </a:pPr>
            <a:r>
              <a:rPr lang="en-US" dirty="1"/>
              <a:t>“Partner first” mentality is minimalized or eliminated with no disruption in </a:t>
            </a:r>
            <a:r>
              <a:rPr lang="en-US" dirty="1" smtClean="0"/>
              <a:t>service</a:t>
            </a:r>
            <a:endParaRPr lang="en-US"/>
          </a:p>
          <a:p>
            <a:pPr marL="341313" lvl="1" indent="-341313">
              <a:tabLst>
                <a:tab pos="341313" algn="l"/>
              </a:tabLst>
            </a:pPr>
            <a:endParaRPr lang="en-US"/>
          </a:p>
          <a:p>
            <a:pPr marL="341313" lvl="1" indent="-341313">
              <a:tabLst>
                <a:tab pos="341313" algn="l"/>
              </a:tabLst>
            </a:pPr>
            <a:endParaRPr lang="en-US"/>
          </a:p>
          <a:p>
            <a:pPr marL="341313" lvl="1" indent="-341313">
              <a:tabLst>
                <a:tab pos="341313" algn="l"/>
              </a:tabLst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endParaRPr lang="en-US"/>
          </a:p>
          <a:p>
            <a:pPr lvl="1">
              <a:buFont typeface="Wingdings" panose="05000000000000000000" pitchFamily="2" charset="2"/>
              <a:buChar char="ü"/>
            </a:pP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3B6DAB8-E0EE-466D-9644-F88CC7ECF9AF}"/>
              </a:ext>
            </a:extLst>
          </p:cNvPr>
          <p:cNvSpPr txBox="1"/>
          <p:nvPr/>
        </p:nvSpPr>
        <p:spPr>
          <a:xfrm>
            <a:off x="0" y="295448"/>
            <a:ext cx="12192000" cy="1089602"/>
          </a:xfrm>
          <a:prstGeom prst="rect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1">
                <a:solidFill>
                  <a:srgbClr val="672F09"/>
                </a:solidFill>
              </a:rPr>
              <a:t>Benefits of the Team Structure: </a:t>
            </a:r>
          </a:p>
          <a:p>
            <a:pPr algn="ctr"/>
            <a:r>
              <a:rPr lang="en-US" sz="3600" b="1" dirty="1">
                <a:solidFill>
                  <a:srgbClr val="672F09"/>
                </a:solidFill>
              </a:rPr>
              <a:t>The Business Case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47324" y="6051884"/>
            <a:ext cx="12199222" cy="806116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283875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421477"/>
            <a:ext cx="12192000" cy="3890752"/>
          </a:xfrm>
        </p:spPr>
        <p:txBody>
          <a:bodyPr/>
          <a:lstStyle/>
          <a:p>
            <a:r>
              <a:rPr lang="en-US" dirty="1"/>
              <a:t>Standardization of work product throughout practice groups</a:t>
            </a:r>
          </a:p>
          <a:p>
            <a:r>
              <a:rPr lang="en-US" dirty="1"/>
              <a:t>Geography: Team needs to sit together for maximum efficiency</a:t>
            </a:r>
          </a:p>
          <a:p>
            <a:r>
              <a:rPr lang="en-US" dirty="1"/>
              <a:t>Identify areas of expertise for each team member and support learning initiatives</a:t>
            </a:r>
          </a:p>
          <a:p>
            <a:r>
              <a:rPr lang="en-US" dirty="1"/>
              <a:t>Provide opportunities for best practices to be shared among support teams</a:t>
            </a:r>
          </a:p>
          <a:p>
            <a:r>
              <a:rPr lang="en-US" dirty="1"/>
              <a:t>Create growth opportunities within the team structure</a:t>
            </a:r>
          </a:p>
          <a:p>
            <a:r>
              <a:rPr lang="en-US" dirty="1"/>
              <a:t>Forming-Storming-Norming-Performing</a:t>
            </a:r>
          </a:p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D467AE-0CDB-4F2D-A521-E4D6242C8735}"/>
              </a:ext>
            </a:extLst>
          </p:cNvPr>
          <p:cNvSpPr txBox="1"/>
          <p:nvPr/>
        </p:nvSpPr>
        <p:spPr>
          <a:xfrm>
            <a:off x="0" y="412626"/>
            <a:ext cx="12192000" cy="1089602"/>
          </a:xfrm>
          <a:prstGeom prst="rect"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1">
                <a:solidFill>
                  <a:srgbClr val="672F09"/>
                </a:solidFill>
              </a:rPr>
              <a:t>Developing High Performing Teams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47324" y="6051884"/>
            <a:ext cx="12199222" cy="806116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335339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90"/>
            <a:ext cx="12151898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 smtClean="0">
                <a:solidFill>
                  <a:schemeClr val="accent2">
                    <a:lumMod val="50000"/>
                  </a:schemeClr>
                </a:solidFill>
              </a:rPr>
              <a:t>Voluntary Retirement Programs</a:t>
            </a:r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47324" y="6051884"/>
            <a:ext cx="12199222" cy="806116"/>
          </a:xfrm>
          <a:prstGeom prst="rect"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389017"/>
            <a:ext cx="10515600" cy="40799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1" smtClean="0"/>
              <a:t>Morgan Lewis:</a:t>
            </a:r>
            <a:endParaRPr lang="en-US"/>
          </a:p>
          <a:p>
            <a:pPr lvl="1"/>
            <a:r>
              <a:rPr lang="en-US" dirty="1" smtClean="0"/>
              <a:t>Voluntary buyouts to its legal secretaries in the US</a:t>
            </a:r>
            <a:endParaRPr lang="en-US"/>
          </a:p>
          <a:p>
            <a:pPr lvl="1"/>
            <a:r>
              <a:rPr lang="en-US" dirty="1" smtClean="0"/>
              <a:t>Two weeks’ pay for each year of service, capped at 52 weeks</a:t>
            </a:r>
          </a:p>
          <a:p>
            <a:pPr lvl="1"/>
            <a:r>
              <a:rPr lang="en-US" dirty="1"/>
              <a:t>Other law firms</a:t>
            </a:r>
            <a:r>
              <a:rPr lang="en-US" dirty="1" smtClean="0"/>
              <a:t>: </a:t>
            </a:r>
            <a:r>
              <a:rPr lang="en-US" dirty="1"/>
              <a:t>Six-month cap</a:t>
            </a:r>
          </a:p>
          <a:p>
            <a:pPr lvl="1"/>
            <a:endParaRPr lang="en-US"/>
          </a:p>
          <a:p>
            <a:pPr marL="0" indent="0">
              <a:buNone/>
            </a:pPr>
            <a:r>
              <a:rPr lang="en-US" dirty="1" smtClean="0"/>
              <a:t>Blank </a:t>
            </a:r>
            <a:r>
              <a:rPr lang="en-US" dirty="1"/>
              <a:t>Rome LLP </a:t>
            </a:r>
            <a:endParaRPr lang="en-US" smtClean="0"/>
          </a:p>
          <a:p>
            <a:pPr lvl="1"/>
            <a:r>
              <a:rPr lang="en-US" dirty="1"/>
              <a:t>About 30 secretaries took </a:t>
            </a:r>
            <a:r>
              <a:rPr lang="en-US" dirty="1" smtClean="0"/>
              <a:t>buyouts. 10 </a:t>
            </a:r>
            <a:r>
              <a:rPr lang="en-US" dirty="1"/>
              <a:t>technology specialists </a:t>
            </a:r>
            <a:r>
              <a:rPr lang="en-US" dirty="1" smtClean="0"/>
              <a:t>were </a:t>
            </a:r>
            <a:r>
              <a:rPr lang="en-US" dirty="1"/>
              <a:t>assigned to support junior lawyers across the firm’s 10 domestic offices</a:t>
            </a:r>
            <a:endParaRPr lang="en-US" smtClean="0"/>
          </a:p>
          <a:p>
            <a:pPr lvl="1"/>
            <a:endParaRPr lang="en-US"/>
          </a:p>
          <a:p>
            <a:pPr marL="0" indent="0">
              <a:buNone/>
            </a:pPr>
            <a:r>
              <a:rPr lang="en-US" dirty="1"/>
              <a:t>Weil, Gotshal &amp; Manges LLP </a:t>
            </a:r>
            <a:endParaRPr lang="en-US" smtClean="0"/>
          </a:p>
          <a:p>
            <a:pPr lvl="1"/>
            <a:r>
              <a:rPr lang="en-US" dirty="1" smtClean="0"/>
              <a:t>Reduced </a:t>
            </a:r>
            <a:r>
              <a:rPr lang="en-US" dirty="1"/>
              <a:t>about 110 staff positions, including about 60 legal </a:t>
            </a:r>
            <a:r>
              <a:rPr lang="en-US" dirty="1" smtClean="0"/>
              <a:t>secretaries</a:t>
            </a:r>
          </a:p>
          <a:p>
            <a:pPr marL="457200" lvl="1" indent="0">
              <a:buNone/>
            </a:pPr>
            <a:endParaRPr lang="en-US" smtClean="0"/>
          </a:p>
          <a:p>
            <a:pPr marL="0" indent="0">
              <a:buNone/>
            </a:pPr>
            <a:r>
              <a:rPr lang="en-US" dirty="1" smtClean="0"/>
              <a:t>Crowell </a:t>
            </a:r>
            <a:r>
              <a:rPr lang="en-US" dirty="1"/>
              <a:t>&amp; Moring LLP </a:t>
            </a:r>
            <a:endParaRPr lang="en-US" smtClean="0"/>
          </a:p>
          <a:p>
            <a:pPr lvl="1"/>
            <a:r>
              <a:rPr lang="en-US" dirty="1" smtClean="0"/>
              <a:t>29 secretaries </a:t>
            </a:r>
            <a:r>
              <a:rPr lang="en-US" dirty="1"/>
              <a:t>took a voluntary </a:t>
            </a:r>
            <a:r>
              <a:rPr lang="en-US" dirty="1" smtClean="0"/>
              <a:t>buyout: Six </a:t>
            </a:r>
            <a:r>
              <a:rPr lang="en-US" dirty="1"/>
              <a:t>months of annual </a:t>
            </a:r>
            <a:r>
              <a:rPr lang="en-US" dirty="1" smtClean="0"/>
              <a:t>salary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4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90"/>
            <a:ext cx="12192000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 smtClean="0">
                <a:solidFill>
                  <a:schemeClr val="accent2">
                    <a:lumMod val="50000"/>
                  </a:schemeClr>
                </a:solidFill>
              </a:rPr>
              <a:t>Alternative Work Schedules</a:t>
            </a:r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E5AECC-1439-4E43-A870-B0CC1F9C1D31}"/>
              </a:ext>
            </a:extLst>
          </p:cNvPr>
          <p:cNvSpPr/>
          <p:nvPr/>
        </p:nvSpPr>
        <p:spPr>
          <a:xfrm>
            <a:off x="911678" y="1555612"/>
            <a:ext cx="7682593" cy="1323439"/>
          </a:xfrm>
          <a:prstGeom prst="rect"/>
        </p:spPr>
        <p:txBody>
          <a:bodyPr wrap="square">
            <a:spAutoFit/>
          </a:bodyPr>
          <a:lstStyle/>
          <a:p>
            <a:pPr marL="742950" marR="0" lvl="1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800" dirty="1" smtClean="0">
                <a:ea typeface="Calibri" panose="020f0502020204030204" pitchFamily="34" charset="0"/>
                <a:cs typeface="Times New Roman" panose="02020603050405020304" pitchFamily="18" charset="0"/>
              </a:rPr>
              <a:t>Part-time</a:t>
            </a:r>
            <a:endParaRPr lang="en-US" sz="2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600" dirty="1" smtClean="0">
                <a:ea typeface="Calibri" panose="020f0502020204030204" pitchFamily="34" charset="0"/>
                <a:cs typeface="Times New Roman" panose="02020603050405020304" pitchFamily="18" charset="0"/>
              </a:rPr>
              <a:t>Compressed Week</a:t>
            </a:r>
          </a:p>
          <a:p>
            <a:pPr marL="742950" marR="0" lvl="1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600" dirty="1" smtClean="0">
                <a:ea typeface="Calibri" panose="020f0502020204030204" pitchFamily="34" charset="0"/>
                <a:cs typeface="Times New Roman" panose="02020603050405020304" pitchFamily="18" charset="0"/>
              </a:rPr>
              <a:t>Job-share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" y="3495895"/>
            <a:ext cx="6003759" cy="3362105"/>
          </a:xfrm>
          <a:prstGeom prst="rect"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76147" y="3472523"/>
            <a:ext cx="4515853" cy="3385477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65050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08" y="229890"/>
            <a:ext cx="6365656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 smtClean="0">
                <a:solidFill>
                  <a:schemeClr val="accent2">
                    <a:lumMod val="50000"/>
                  </a:schemeClr>
                </a:solidFill>
              </a:rPr>
              <a:t>Succession Planning</a:t>
            </a:r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D25B717-D31C-4410-8D28-EDC0AF938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43" y="1268739"/>
            <a:ext cx="11827042" cy="3251429"/>
          </a:xfrm>
        </p:spPr>
        <p:txBody>
          <a:bodyPr>
            <a:normAutofit lnSpcReduction="10000"/>
          </a:bodyPr>
          <a:lstStyle/>
          <a:p>
            <a:r>
              <a:rPr lang="en-US" dirty="1" smtClean="0"/>
              <a:t>Lack of talented </a:t>
            </a:r>
            <a:r>
              <a:rPr lang="en-US" dirty="1"/>
              <a:t>and experienced </a:t>
            </a:r>
            <a:r>
              <a:rPr lang="en-US" dirty="1" smtClean="0"/>
              <a:t>secretaries in </a:t>
            </a:r>
            <a:r>
              <a:rPr lang="en-US" dirty="1"/>
              <a:t>the job </a:t>
            </a:r>
            <a:r>
              <a:rPr lang="en-US" dirty="1" smtClean="0"/>
              <a:t>market</a:t>
            </a:r>
          </a:p>
          <a:p>
            <a:r>
              <a:rPr lang="en-US" dirty="1" smtClean="0"/>
              <a:t>“Secretary” stigma - growth </a:t>
            </a:r>
            <a:r>
              <a:rPr lang="en-US" dirty="1"/>
              <a:t>opportunities </a:t>
            </a:r>
            <a:r>
              <a:rPr lang="en-US" dirty="1" smtClean="0"/>
              <a:t>and </a:t>
            </a:r>
            <a:r>
              <a:rPr lang="en-US" dirty="1"/>
              <a:t>professional </a:t>
            </a:r>
            <a:r>
              <a:rPr lang="en-US" dirty="1" smtClean="0"/>
              <a:t>development</a:t>
            </a:r>
          </a:p>
          <a:p>
            <a:pPr lvl="1"/>
            <a:r>
              <a:rPr lang="en-US" dirty="1" smtClean="0"/>
              <a:t>College graduates looking to gain experience in professional setting</a:t>
            </a:r>
          </a:p>
          <a:p>
            <a:pPr lvl="1"/>
            <a:r>
              <a:rPr lang="en-US" dirty="1" smtClean="0"/>
              <a:t>Technology skills and adaptability</a:t>
            </a:r>
          </a:p>
          <a:p>
            <a:pPr lvl="1"/>
            <a:r>
              <a:rPr lang="en-US" dirty="1" smtClean="0"/>
              <a:t>Project management aptitude</a:t>
            </a:r>
          </a:p>
          <a:p>
            <a:pPr lvl="1"/>
            <a:r>
              <a:rPr lang="en-US" dirty="1" smtClean="0"/>
              <a:t>Expected to stay in roles for just a few years</a:t>
            </a:r>
          </a:p>
          <a:p>
            <a:pPr lvl="1"/>
            <a:r>
              <a:rPr lang="en-US" dirty="1" smtClean="0"/>
              <a:t>Pay is often half of a legal secretary</a:t>
            </a:r>
          </a:p>
          <a:p>
            <a:pPr lvl="1"/>
            <a:r>
              <a:rPr lang="en-US" dirty="1" smtClean="0"/>
              <a:t>Training program </a:t>
            </a:r>
            <a:endParaRPr lang="en-US"/>
          </a:p>
          <a:p>
            <a:pPr marL="0" indent="0">
              <a:buNone/>
            </a:pPr>
            <a:endParaRPr lang="en-US" sz="2800"/>
          </a:p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47324" y="6051884"/>
            <a:ext cx="12199222" cy="806116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265525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208" y="229890"/>
            <a:ext cx="6365656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 smtClean="0">
                <a:solidFill>
                  <a:schemeClr val="accent2">
                    <a:lumMod val="50000"/>
                  </a:schemeClr>
                </a:solidFill>
              </a:rPr>
              <a:t>Remote Work</a:t>
            </a:r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3BE24E-763A-4142-B022-AE327D47CB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2581" y="3573383"/>
            <a:ext cx="6145669" cy="3062592"/>
          </a:xfrm>
          <a:prstGeom prst="rect"/>
        </p:spPr>
      </p:pic>
      <p:sp>
        <p:nvSpPr>
          <p:cNvPr id="4" name="Rectangle 3"/>
          <p:cNvSpPr/>
          <p:nvPr/>
        </p:nvSpPr>
        <p:spPr>
          <a:xfrm>
            <a:off x="-208110" y="322363"/>
            <a:ext cx="3251083" cy="492443"/>
          </a:xfrm>
          <a:prstGeom prst="rect"/>
        </p:spPr>
        <p:txBody>
          <a:bodyPr wrap="none">
            <a:spAutoFit/>
          </a:bodyPr>
          <a:lstStyle/>
          <a:p>
            <a:pPr marL="742950" marR="0" lvl="1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600" dirty="1">
                <a:ea typeface="Calibri" panose="020f0502020204030204" pitchFamily="34" charset="0"/>
                <a:cs typeface="Times New Roman" panose="02020603050405020304" pitchFamily="18" charset="0"/>
              </a:rPr>
              <a:t>Work from home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816304" y="5451429"/>
            <a:ext cx="5429756" cy="1292662"/>
          </a:xfrm>
          <a:prstGeom prst="rect"/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1" smtClean="0"/>
              <a:t>Outside major metropolitan areas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1">
                <a:ea typeface="Calibri" panose="020f0502020204030204" pitchFamily="34" charset="0"/>
                <a:cs typeface="Times New Roman" panose="02020603050405020304" pitchFamily="18" charset="0"/>
              </a:rPr>
              <a:t>Centralized </a:t>
            </a:r>
            <a:r>
              <a:rPr lang="en-US" sz="2600" dirty="1" smtClean="0">
                <a:ea typeface="Calibri" panose="020f0502020204030204" pitchFamily="34" charset="0"/>
                <a:cs typeface="Times New Roman" panose="02020603050405020304" pitchFamily="18" charset="0"/>
              </a:rPr>
              <a:t>operations</a:t>
            </a:r>
            <a:endParaRPr lang="en-US" sz="26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87882" y="2204315"/>
            <a:ext cx="5408925" cy="3143711"/>
          </a:xfrm>
          <a:prstGeom prst="rect"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97410" y="724254"/>
            <a:ext cx="10515600" cy="4079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1" smtClean="0"/>
              <a:t>Hogan Lovells:</a:t>
            </a:r>
            <a:endParaRPr lang="en-US"/>
          </a:p>
          <a:p>
            <a:pPr lvl="1"/>
            <a:r>
              <a:rPr lang="en-US" dirty="1" smtClean="0"/>
              <a:t>Agile work </a:t>
            </a:r>
            <a:endParaRPr lang="en-US"/>
          </a:p>
          <a:p>
            <a:pPr lvl="1"/>
            <a:r>
              <a:rPr lang="en-US" dirty="1" smtClean="0"/>
              <a:t>After 90 days</a:t>
            </a:r>
          </a:p>
          <a:p>
            <a:pPr lvl="1"/>
            <a:r>
              <a:rPr lang="en-US" dirty="1" smtClean="0"/>
              <a:t>Approval partner/group leader</a:t>
            </a:r>
          </a:p>
          <a:p>
            <a:pPr lvl="1"/>
            <a:r>
              <a:rPr lang="en-US" dirty="1" smtClean="0"/>
              <a:t>Written request (not childcare)</a:t>
            </a:r>
          </a:p>
          <a:p>
            <a:pPr lvl="1"/>
            <a:r>
              <a:rPr lang="en-US" dirty="1" smtClean="0"/>
              <a:t>Supply laptop, mouse, headset</a:t>
            </a:r>
          </a:p>
          <a:p>
            <a:pPr lvl="1"/>
            <a:r>
              <a:rPr lang="en-US" dirty="1" smtClean="0"/>
              <a:t>1 day a week and partial (e.g. doctors)</a:t>
            </a:r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26D1-DAFC-47B9-9AED-6BD745B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890"/>
            <a:ext cx="12192000" cy="1356296"/>
          </a:xfrm>
        </p:spPr>
        <p:txBody>
          <a:bodyPr>
            <a:normAutofit/>
          </a:bodyPr>
          <a:lstStyle/>
          <a:p>
            <a:pPr algn="ctr"/>
            <a:r>
              <a:rPr lang="en-US" sz="3600" dirty="1" smtClean="0">
                <a:solidFill>
                  <a:schemeClr val="accent2">
                    <a:lumMod val="50000"/>
                  </a:schemeClr>
                </a:solidFill>
              </a:rPr>
              <a:t>Job Titles</a:t>
            </a:r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5B717-D31C-4410-8D28-EDC0AF938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540" y="1966571"/>
            <a:ext cx="10586586" cy="3251429"/>
          </a:xfrm>
        </p:spPr>
        <p:txBody>
          <a:bodyPr>
            <a:normAutofit fontScale="92500" lnSpcReduction="20000"/>
          </a:bodyPr>
          <a:lstStyle/>
          <a:p>
            <a:r>
              <a:rPr lang="en-US" dirty="1" smtClean="0"/>
              <a:t>Legal Secretary Alternatives</a:t>
            </a:r>
          </a:p>
          <a:p>
            <a:pPr lvl="1"/>
            <a:r>
              <a:rPr lang="en-US" dirty="1"/>
              <a:t>Legal Assistants </a:t>
            </a:r>
            <a:r>
              <a:rPr lang="en-US" dirty="1" smtClean="0"/>
              <a:t>(CLE training requirement) – Duane Morris</a:t>
            </a:r>
          </a:p>
          <a:p>
            <a:pPr lvl="1"/>
            <a:r>
              <a:rPr lang="en-US" dirty="1"/>
              <a:t>Legal Practice </a:t>
            </a:r>
            <a:r>
              <a:rPr lang="en-US" dirty="1" smtClean="0"/>
              <a:t>Assistant – Perkins Coie</a:t>
            </a:r>
          </a:p>
          <a:p>
            <a:pPr lvl="1"/>
            <a:r>
              <a:rPr lang="en-US" dirty="1"/>
              <a:t>Legal Support Team Specialist - Husch Blackwell</a:t>
            </a:r>
            <a:endParaRPr lang="en-US" smtClean="0"/>
          </a:p>
          <a:p>
            <a:r>
              <a:rPr lang="en-US" sz="2800" dirty="1" smtClean="0"/>
              <a:t>Entry Level Job Titles</a:t>
            </a:r>
          </a:p>
          <a:p>
            <a:pPr lvl="1"/>
            <a:r>
              <a:rPr lang="en-US" dirty="1" smtClean="0"/>
              <a:t>Practice Team Assistant – Cooley</a:t>
            </a:r>
          </a:p>
          <a:p>
            <a:pPr lvl="1"/>
            <a:r>
              <a:rPr lang="en-US" dirty="1" smtClean="0"/>
              <a:t>Lawyer Support Assistants – Jones Day</a:t>
            </a:r>
          </a:p>
          <a:p>
            <a:pPr lvl="1"/>
            <a:r>
              <a:rPr lang="en-US" dirty="1" smtClean="0"/>
              <a:t>Client Service Specialists – Reed Smith</a:t>
            </a:r>
          </a:p>
          <a:p>
            <a:pPr lvl="1"/>
            <a:r>
              <a:rPr lang="en-US" dirty="1"/>
              <a:t>Legal Resource Assistant – Arnold Porter</a:t>
            </a:r>
          </a:p>
          <a:p>
            <a:pPr lvl="1"/>
            <a:r>
              <a:rPr lang="en-US" dirty="1" smtClean="0"/>
              <a:t>Legal </a:t>
            </a:r>
            <a:r>
              <a:rPr lang="en-US" dirty="1"/>
              <a:t>practice assistants and administrative practice </a:t>
            </a:r>
            <a:r>
              <a:rPr lang="en-US" dirty="1" smtClean="0"/>
              <a:t>assistants</a:t>
            </a:r>
            <a:r>
              <a:rPr lang="en-US" dirty="1"/>
              <a:t> </a:t>
            </a:r>
            <a:r>
              <a:rPr lang="en-US" dirty="1" smtClean="0"/>
              <a:t>– Morgan Lewis</a:t>
            </a:r>
            <a:endParaRPr lang="en-US"/>
          </a:p>
          <a:p>
            <a:pPr marL="0" indent="0">
              <a:buNone/>
            </a:pPr>
            <a:endParaRPr lang="en-US" sz="2800"/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47324" y="6051884"/>
            <a:ext cx="12199222" cy="806116"/>
          </a:xfrm>
          <a:prstGeom prst="rect"/>
        </p:spPr>
      </p:pic>
    </p:spTree>
    <p:extLst>
      <p:ext uri="{BB962C8B-B14F-4D97-AF65-F5344CB8AC3E}">
        <p14:creationId xmlns:p14="http://schemas.microsoft.com/office/powerpoint/2010/main" val="127801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9D2316-F526-41D0-AECF-19BD7A1E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8784" y="744954"/>
            <a:ext cx="8398515" cy="611343"/>
          </a:xfrm>
        </p:spPr>
        <p:txBody>
          <a:bodyPr>
            <a:normAutofit/>
          </a:bodyPr>
          <a:lstStyle/>
          <a:p>
            <a:pPr algn="ctr"/>
            <a:r>
              <a:rPr lang="en-US" sz="3600" dirty="1">
                <a:solidFill>
                  <a:srgbClr val="5E2D08"/>
                </a:solidFill>
              </a:rPr>
              <a:t>Meet Your Presenters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104FE5CB-3FC4-465D-B4DC-DF90DEDD9837}"/>
              </a:ext>
            </a:extLst>
          </p:cNvPr>
          <p:cNvSpPr>
            <a:spLocks noChangeArrowheads="1"/>
          </p:cNvSpPr>
          <p:nvPr/>
        </p:nvSpPr>
        <p:spPr>
          <a:xfrm>
            <a:off x="5632659" y="1912006"/>
            <a:ext cx="2564292" cy="1169551"/>
          </a:xfrm>
          <a:prstGeom prst="rect"/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fontAlgn="base" eaLnBrk="0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400" b="1" i="0" u="none" strike="noStrike" cap="none" normalizeH="0" baseline="0" dirty="1" smtClean="0">
                <a:ln>
                  <a:noFill/>
                </a:ln>
                <a:solidFill>
                  <a:srgbClr val="632423"/>
                </a:solidFill>
                <a:effectLst/>
                <a:ea typeface="Calibri" panose="020f0502020204030204" pitchFamily="34" charset="0"/>
              </a:rPr>
              <a:t>Jennifer Kay Connon, CLM, MBA</a:t>
            </a:r>
            <a:b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kumimoji="0" lang="en-US" altLang="en-US" sz="1400" b="0" i="0" u="none" strike="noStrike" cap="none" normalizeH="0" baseline="0" dirty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Senior </a:t>
            </a:r>
            <a:r>
              <a:rPr lang="en-US" altLang="en-US" sz="1400" dirty="1" smtClean="0">
                <a:ea typeface="Calibri" panose="020f0502020204030204" pitchFamily="34" charset="0"/>
              </a:rPr>
              <a:t>Consultant</a:t>
            </a:r>
          </a:p>
          <a:p>
            <a:pPr fontAlgn="base" ea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1" smtClean="0"/>
              <a:t>DLC Consulting Services</a:t>
            </a:r>
            <a:endParaRPr lang="en-US" altLang="en-US" sz="1400"/>
          </a:p>
          <a:p>
            <a:pPr marL="0" marR="0" lvl="0" indent="0" algn="l" defTabSz="914400" fontAlgn="base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1" smtClean="0">
                <a:ea typeface="Calibri" panose="020f0502020204030204" pitchFamily="34" charset="0"/>
              </a:rPr>
              <a:t>415-404-5241</a:t>
            </a:r>
            <a:r>
              <a:rPr kumimoji="0" lang="en-US" altLang="en-US" sz="1400" b="0" i="0" u="none" strike="noStrike" cap="none" normalizeH="0" baseline="0" dirty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b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kumimoji="0" lang="en-US" altLang="en-US" sz="1400" b="1" i="0" u="none" strike="noStrike" cap="none" normalizeH="0" baseline="0" dirty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jennifer@dlccs.com</a:t>
            </a:r>
            <a:endParaRPr kumimoji="0" lang="en-US" altLang="en-US" sz="1400" b="1" i="0" u="none" strike="noStrike" cap="none" normalizeH="0" baseline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62DF1903-AED6-46BA-BFED-DA99CAB2E7F8}"/>
              </a:ext>
            </a:extLst>
          </p:cNvPr>
          <p:cNvSpPr>
            <a:spLocks noChangeArrowheads="1"/>
          </p:cNvSpPr>
          <p:nvPr/>
        </p:nvSpPr>
        <p:spPr>
          <a:xfrm>
            <a:off x="5632659" y="3925057"/>
            <a:ext cx="3241657" cy="1815882"/>
          </a:xfrm>
          <a:prstGeom prst="rect"/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 fontAlgn="base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b="1" dirty="1" smtClean="0">
                <a:solidFill>
                  <a:srgbClr val="632423"/>
                </a:solidFill>
                <a:ea typeface="Calibri" panose="020f0502020204030204" pitchFamily="34" charset="0"/>
              </a:rPr>
              <a:t>Steven M. Morris</a:t>
            </a:r>
            <a:r>
              <a:rPr kumimoji="0" lang="en-US" altLang="en-US" sz="1400" b="1" i="0" u="none" strike="noStrike" cap="none" normalizeH="0" baseline="0" dirty="1" smtClean="0">
                <a:ln>
                  <a:noFill/>
                </a:ln>
                <a:solidFill>
                  <a:srgbClr val="632423"/>
                </a:solidFill>
                <a:effectLst/>
                <a:ea typeface="Calibri" panose="020f0502020204030204" pitchFamily="34" charset="0"/>
              </a:rPr>
              <a:t>, </a:t>
            </a:r>
            <a:r>
              <a:rPr kumimoji="0" lang="en-US" altLang="en-US" sz="1400" b="1" i="0" u="none" strike="noStrike" cap="none" normalizeH="0" baseline="0" dirty="1">
                <a:ln>
                  <a:noFill/>
                </a:ln>
                <a:solidFill>
                  <a:srgbClr val="632423"/>
                </a:solidFill>
                <a:effectLst/>
                <a:ea typeface="Calibri" panose="020f0502020204030204" pitchFamily="34" charset="0"/>
              </a:rPr>
              <a:t>CLM, </a:t>
            </a:r>
            <a:r>
              <a:rPr kumimoji="0" lang="en-US" altLang="en-US" sz="1400" b="1" i="0" u="none" strike="noStrike" cap="none" normalizeH="0" baseline="0" dirty="1" smtClean="0">
                <a:ln>
                  <a:noFill/>
                </a:ln>
                <a:solidFill>
                  <a:srgbClr val="632423"/>
                </a:solidFill>
                <a:effectLst/>
                <a:ea typeface="Calibri" panose="020f0502020204030204" pitchFamily="34" charset="0"/>
              </a:rPr>
              <a:t>SPHR, </a:t>
            </a:r>
            <a:r>
              <a:rPr kumimoji="0" lang="en-US" altLang="en-US" sz="1400" b="1" i="0" u="none" strike="noStrike" cap="none" normalizeH="0" baseline="0" dirty="1">
                <a:ln>
                  <a:noFill/>
                </a:ln>
                <a:solidFill>
                  <a:srgbClr val="632423"/>
                </a:solidFill>
                <a:effectLst/>
                <a:ea typeface="Calibri" panose="020f0502020204030204" pitchFamily="34" charset="0"/>
              </a:rPr>
              <a:t>SHRM-SCP</a:t>
            </a:r>
          </a:p>
          <a:p>
            <a:pPr marL="0" marR="0" lvl="0" indent="0" algn="l" defTabSz="914400" fontAlgn="base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1" smtClean="0">
                <a:ea typeface="Calibri" panose="020f0502020204030204" pitchFamily="34" charset="0"/>
              </a:rPr>
              <a:t>Director </a:t>
            </a:r>
            <a:r>
              <a:rPr lang="en-US" altLang="en-US" sz="1400" dirty="1">
                <a:ea typeface="Calibri" panose="020f0502020204030204" pitchFamily="34" charset="0"/>
              </a:rPr>
              <a:t>of Administration</a:t>
            </a:r>
            <a:endParaRPr kumimoji="0" lang="en-US" alt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fontAlgn="base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400" b="0" i="0" u="none" strike="noStrike" cap="none" normalizeH="0" baseline="0" dirty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Cooley LLP</a:t>
            </a:r>
            <a:b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kumimoji="0" lang="en-US" altLang="en-US" sz="1400" b="0" i="0" u="none" strike="noStrike" cap="none" normalizeH="0" baseline="0" dirty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101 California Street, 5</a:t>
            </a:r>
            <a:r>
              <a:rPr kumimoji="0" lang="en-US" altLang="en-US" sz="1400" b="0" i="0" u="none" strike="noStrike" cap="none" normalizeH="0" baseline="30000" dirty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th</a:t>
            </a:r>
            <a:r>
              <a:rPr kumimoji="0" lang="en-US" altLang="en-US" sz="1400" b="0" i="0" u="none" strike="noStrike" cap="none" normalizeH="0" baseline="0" dirty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Floor</a:t>
            </a:r>
            <a:b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San Francisco, CA 94111</a:t>
            </a:r>
            <a:b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kumimoji="0" lang="en-US" altLang="en-US" sz="1400" b="0" i="0" u="none" strike="noStrike" cap="none" normalizeH="0" baseline="0" dirty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415-693-2010 </a:t>
            </a:r>
            <a:br>
              <a:rPr kumimoji="0" lang="en-US" altLang="en-US" sz="1400" b="0" i="0" u="none" strike="noStrike" cap="none" normalizeH="0" baseline="0" dirty="1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lang="en-US" altLang="en-US" sz="1400" b="1" dirty="1" smtClean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smorris</a:t>
            </a:r>
            <a:r>
              <a:rPr kumimoji="0" lang="en-US" altLang="en-US" sz="1400" b="1" i="0" u="none" strike="noStrike" cap="none" normalizeH="0" baseline="0" dirty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@cooley.com</a:t>
            </a:r>
            <a:endParaRPr kumimoji="0" lang="en-US" altLang="en-US" sz="1400" b="1" i="0" u="none" strike="noStrike" cap="none" normalizeH="0" baseline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fontAlgn="base" rtl="0" eaLnBrk="0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400" b="1" i="0" u="none" strike="noStrike" cap="none" normalizeH="0" baseline="0" dirty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www.cooley.com</a:t>
            </a:r>
            <a:endParaRPr kumimoji="0" lang="en-US" altLang="en-US" sz="1400" b="0" i="0" u="none" strike="noStrike" cap="none" normalizeH="0" baseline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2F7F22-71CC-4458-AF33-B1BC768AF8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93388" y="1576939"/>
            <a:ext cx="1226457" cy="1839686"/>
          </a:xfrm>
          <a:prstGeom prst="rect"/>
          <a:ln>
            <a:noFill/>
          </a:ln>
          <a:effectLst>
            <a:outerShdw blurRad="292100" dir="2700000" dist="1397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287903-0701-4469-97D4-A15CE4685E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0742" y="4073998"/>
            <a:ext cx="1471749" cy="1518003"/>
          </a:xfrm>
          <a:prstGeom prst="rect"/>
          <a:ln>
            <a:noFill/>
          </a:ln>
          <a:effectLst>
            <a:outerShdw blurRad="292100" dir="2700000" dist="1397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571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游ゴシック Light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等线 Light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Arial"/>
        <a:cs typeface="Arial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游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等线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Arial"/>
        <a:cs typeface="Arial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Arial"/>
        <a:cs typeface="Arial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Arial"/>
        <a:cs typeface="Arial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Arial"/>
        <a:cs typeface="Arial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elu" typeface="Gautami"/>
        <a:font script="Ethi" typeface="Nyala"/>
        <a:font script="Lisu" typeface="Segoe UI"/>
        <a:font script="Jpan" typeface="游ゴシック Light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 Light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Arial"/>
        <a:cs typeface="Arial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elu" typeface="Gautami"/>
        <a:font script="Ethi" typeface="Nyala"/>
        <a:font script="Lisu" typeface="Segoe UI"/>
        <a:font script="Jpan" typeface="游ゴシック"/>
        <a:font script="Sora" typeface="Nirmala UI"/>
        <a:font script="Talu" typeface="Microsoft New Tai Lue"/>
        <a:font script="Armn" typeface="Arial"/>
        <a:font script="Sinh" typeface="Iskoola Pota"/>
        <a:font script="Taml" typeface="Latha"/>
        <a:font script="Tfng" typeface="Ebrima"/>
        <a:font script="Syrn" typeface="Estrangelo Edessa"/>
        <a:font script="Deva" typeface="Mangal"/>
        <a:font script="Knda" typeface="Tunga"/>
        <a:font script="Tibt" typeface="Microsoft Himalay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Hant" typeface="新細明體"/>
        <a:font script="Laoo" typeface="DokChampa"/>
        <a:font script="Mong" typeface="Mongolian Baiti"/>
        <a:font script="Hans" typeface="等线"/>
        <a:font script="Phag" typeface="Phagspa"/>
        <a:font script="Guru" typeface="Raavi"/>
        <a:font script="Osma" typeface="Ebrima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7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Arial"/>
        <a:cs typeface="Arial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Mlym" typeface="Kartika"/>
        <a:font script="Nkoo" typeface="Ebrima"/>
        <a:font script="Yiii" typeface="Microsoft Yi Baiti"/>
        <a:font script="Cher" typeface="Plantagenet Cherokee"/>
        <a:font script="Geor" typeface="Sylfaen"/>
        <a:font script="Guru" typeface="Raavi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haa" typeface="MV Bol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yrn" typeface="Estrangelo Edessa"/>
        <a:font script="Sinh" typeface="Iskoola Pota"/>
        <a:font script="Sora" typeface="Nirmala UI"/>
        <a:font script="Deva" typeface="Mangal"/>
        <a:font script="Knda" typeface="Tunga"/>
        <a:font script="Orya" typeface="Kaling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Tibt" typeface="Microsoft Himalaya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Company/>
  <SharedDoc>false</SharedDoc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1900-01-01T00:00:00Z</dcterms:created>
  <dcterms:modified xsi:type="dcterms:W3CDTF">1900-01-01T00:00:00Z</dcterms:modified>
  <cp:lastPrinted>1900-01-01T00:00:00Z</cp:lastPrinted>
  <cp:revision>1</cp:revision>
</cp:coreProperties>
</file>